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36673" y="2146173"/>
            <a:ext cx="5470652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1683" y="3797274"/>
            <a:ext cx="5580633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75A5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1154" y="125348"/>
            <a:ext cx="783717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578305"/>
            <a:ext cx="8072120" cy="4634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75A5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1.png"/><Relationship Id="rId39" Type="http://schemas.openxmlformats.org/officeDocument/2006/relationships/image" Target="../media/image84.png"/><Relationship Id="rId3" Type="http://schemas.openxmlformats.org/officeDocument/2006/relationships/image" Target="../media/image7.png"/><Relationship Id="rId21" Type="http://schemas.openxmlformats.org/officeDocument/2006/relationships/image" Target="../media/image67.png"/><Relationship Id="rId34" Type="http://schemas.openxmlformats.org/officeDocument/2006/relationships/image" Target="../media/image79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38" Type="http://schemas.openxmlformats.org/officeDocument/2006/relationships/image" Target="../media/image83.png"/><Relationship Id="rId2" Type="http://schemas.openxmlformats.org/officeDocument/2006/relationships/image" Target="../media/image50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24" Type="http://schemas.openxmlformats.org/officeDocument/2006/relationships/image" Target="../media/image37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" Type="http://schemas.openxmlformats.org/officeDocument/2006/relationships/image" Target="../media/image86.png"/><Relationship Id="rId21" Type="http://schemas.openxmlformats.org/officeDocument/2006/relationships/image" Target="../media/image100.png"/><Relationship Id="rId34" Type="http://schemas.openxmlformats.org/officeDocument/2006/relationships/image" Target="../media/image112.png"/><Relationship Id="rId7" Type="http://schemas.openxmlformats.org/officeDocument/2006/relationships/image" Target="../media/image43.png"/><Relationship Id="rId12" Type="http://schemas.openxmlformats.org/officeDocument/2006/relationships/image" Target="../media/image93.png"/><Relationship Id="rId17" Type="http://schemas.openxmlformats.org/officeDocument/2006/relationships/image" Target="../media/image32.png"/><Relationship Id="rId25" Type="http://schemas.openxmlformats.org/officeDocument/2006/relationships/image" Target="../media/image104.png"/><Relationship Id="rId33" Type="http://schemas.openxmlformats.org/officeDocument/2006/relationships/image" Target="../media/image111.png"/><Relationship Id="rId2" Type="http://schemas.openxmlformats.org/officeDocument/2006/relationships/image" Target="../media/image85.png"/><Relationship Id="rId16" Type="http://schemas.openxmlformats.org/officeDocument/2006/relationships/image" Target="../media/image31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2.png"/><Relationship Id="rId24" Type="http://schemas.openxmlformats.org/officeDocument/2006/relationships/image" Target="../media/image103.png"/><Relationship Id="rId32" Type="http://schemas.openxmlformats.org/officeDocument/2006/relationships/image" Target="../media/image110.png"/><Relationship Id="rId5" Type="http://schemas.openxmlformats.org/officeDocument/2006/relationships/image" Target="../media/image87.png"/><Relationship Id="rId15" Type="http://schemas.openxmlformats.org/officeDocument/2006/relationships/image" Target="../media/image96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10" Type="http://schemas.openxmlformats.org/officeDocument/2006/relationships/image" Target="../media/image91.png"/><Relationship Id="rId19" Type="http://schemas.openxmlformats.org/officeDocument/2006/relationships/image" Target="../media/image98.png"/><Relationship Id="rId31" Type="http://schemas.openxmlformats.org/officeDocument/2006/relationships/image" Target="../media/image109.png"/><Relationship Id="rId4" Type="http://schemas.openxmlformats.org/officeDocument/2006/relationships/image" Target="../media/image7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22.png"/><Relationship Id="rId35" Type="http://schemas.openxmlformats.org/officeDocument/2006/relationships/image" Target="../media/image11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5.png"/><Relationship Id="rId39" Type="http://schemas.openxmlformats.org/officeDocument/2006/relationships/image" Target="../media/image52.png"/><Relationship Id="rId3" Type="http://schemas.openxmlformats.org/officeDocument/2006/relationships/image" Target="../media/image115.png"/><Relationship Id="rId21" Type="http://schemas.openxmlformats.org/officeDocument/2006/relationships/image" Target="../media/image132.png"/><Relationship Id="rId34" Type="http://schemas.openxmlformats.org/officeDocument/2006/relationships/image" Target="../media/image56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57.png"/><Relationship Id="rId33" Type="http://schemas.openxmlformats.org/officeDocument/2006/relationships/image" Target="../media/image140.png"/><Relationship Id="rId38" Type="http://schemas.openxmlformats.org/officeDocument/2006/relationships/image" Target="../media/image144.png"/><Relationship Id="rId2" Type="http://schemas.openxmlformats.org/officeDocument/2006/relationships/image" Target="../media/image114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29" Type="http://schemas.openxmlformats.org/officeDocument/2006/relationships/image" Target="../media/image38.png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22.png"/><Relationship Id="rId32" Type="http://schemas.openxmlformats.org/officeDocument/2006/relationships/image" Target="../media/image43.png"/><Relationship Id="rId37" Type="http://schemas.openxmlformats.org/officeDocument/2006/relationships/image" Target="../media/image143.png"/><Relationship Id="rId40" Type="http://schemas.openxmlformats.org/officeDocument/2006/relationships/image" Target="../media/image145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28" Type="http://schemas.openxmlformats.org/officeDocument/2006/relationships/image" Target="../media/image137.png"/><Relationship Id="rId36" Type="http://schemas.openxmlformats.org/officeDocument/2006/relationships/image" Target="../media/image142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31" Type="http://schemas.openxmlformats.org/officeDocument/2006/relationships/image" Target="../media/image139.png"/><Relationship Id="rId4" Type="http://schemas.openxmlformats.org/officeDocument/2006/relationships/image" Target="../media/image7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6.png"/><Relationship Id="rId30" Type="http://schemas.openxmlformats.org/officeDocument/2006/relationships/image" Target="../media/image138.png"/><Relationship Id="rId35" Type="http://schemas.openxmlformats.org/officeDocument/2006/relationships/image" Target="../media/image14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1.png"/><Relationship Id="rId18" Type="http://schemas.openxmlformats.org/officeDocument/2006/relationships/image" Target="../media/image155.png"/><Relationship Id="rId26" Type="http://schemas.openxmlformats.org/officeDocument/2006/relationships/image" Target="../media/image161.png"/><Relationship Id="rId39" Type="http://schemas.openxmlformats.org/officeDocument/2006/relationships/image" Target="../media/image172.png"/><Relationship Id="rId3" Type="http://schemas.openxmlformats.org/officeDocument/2006/relationships/image" Target="../media/image115.png"/><Relationship Id="rId21" Type="http://schemas.openxmlformats.org/officeDocument/2006/relationships/image" Target="../media/image158.png"/><Relationship Id="rId34" Type="http://schemas.openxmlformats.org/officeDocument/2006/relationships/image" Target="../media/image169.png"/><Relationship Id="rId7" Type="http://schemas.openxmlformats.org/officeDocument/2006/relationships/image" Target="../media/image43.png"/><Relationship Id="rId12" Type="http://schemas.openxmlformats.org/officeDocument/2006/relationships/image" Target="../media/image22.png"/><Relationship Id="rId17" Type="http://schemas.openxmlformats.org/officeDocument/2006/relationships/image" Target="../media/image154.png"/><Relationship Id="rId25" Type="http://schemas.openxmlformats.org/officeDocument/2006/relationships/image" Target="../media/image160.png"/><Relationship Id="rId33" Type="http://schemas.openxmlformats.org/officeDocument/2006/relationships/image" Target="../media/image168.png"/><Relationship Id="rId38" Type="http://schemas.openxmlformats.org/officeDocument/2006/relationships/image" Target="../media/image171.png"/><Relationship Id="rId2" Type="http://schemas.openxmlformats.org/officeDocument/2006/relationships/image" Target="../media/image114.png"/><Relationship Id="rId16" Type="http://schemas.openxmlformats.org/officeDocument/2006/relationships/image" Target="../media/image57.png"/><Relationship Id="rId20" Type="http://schemas.openxmlformats.org/officeDocument/2006/relationships/image" Target="../media/image157.png"/><Relationship Id="rId29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0.png"/><Relationship Id="rId24" Type="http://schemas.openxmlformats.org/officeDocument/2006/relationships/image" Target="../media/image125.png"/><Relationship Id="rId32" Type="http://schemas.openxmlformats.org/officeDocument/2006/relationships/image" Target="../media/image167.png"/><Relationship Id="rId37" Type="http://schemas.openxmlformats.org/officeDocument/2006/relationships/image" Target="../media/image101.png"/><Relationship Id="rId5" Type="http://schemas.openxmlformats.org/officeDocument/2006/relationships/image" Target="../media/image122.png"/><Relationship Id="rId15" Type="http://schemas.openxmlformats.org/officeDocument/2006/relationships/image" Target="../media/image153.png"/><Relationship Id="rId23" Type="http://schemas.openxmlformats.org/officeDocument/2006/relationships/image" Target="../media/image159.png"/><Relationship Id="rId28" Type="http://schemas.openxmlformats.org/officeDocument/2006/relationships/image" Target="../media/image163.png"/><Relationship Id="rId36" Type="http://schemas.openxmlformats.org/officeDocument/2006/relationships/image" Target="../media/image170.png"/><Relationship Id="rId10" Type="http://schemas.openxmlformats.org/officeDocument/2006/relationships/image" Target="../media/image37.png"/><Relationship Id="rId19" Type="http://schemas.openxmlformats.org/officeDocument/2006/relationships/image" Target="../media/image156.png"/><Relationship Id="rId31" Type="http://schemas.openxmlformats.org/officeDocument/2006/relationships/image" Target="../media/image166.png"/><Relationship Id="rId4" Type="http://schemas.openxmlformats.org/officeDocument/2006/relationships/image" Target="../media/image7.png"/><Relationship Id="rId9" Type="http://schemas.openxmlformats.org/officeDocument/2006/relationships/image" Target="../media/image149.png"/><Relationship Id="rId14" Type="http://schemas.openxmlformats.org/officeDocument/2006/relationships/image" Target="../media/image152.png"/><Relationship Id="rId22" Type="http://schemas.openxmlformats.org/officeDocument/2006/relationships/image" Target="../media/image38.png"/><Relationship Id="rId27" Type="http://schemas.openxmlformats.org/officeDocument/2006/relationships/image" Target="../media/image162.png"/><Relationship Id="rId30" Type="http://schemas.openxmlformats.org/officeDocument/2006/relationships/image" Target="../media/image165.png"/><Relationship Id="rId35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8" Type="http://schemas.openxmlformats.org/officeDocument/2006/relationships/image" Target="../media/image186.png"/><Relationship Id="rId26" Type="http://schemas.openxmlformats.org/officeDocument/2006/relationships/image" Target="../media/image192.png"/><Relationship Id="rId39" Type="http://schemas.openxmlformats.org/officeDocument/2006/relationships/image" Target="../media/image22.png"/><Relationship Id="rId21" Type="http://schemas.openxmlformats.org/officeDocument/2006/relationships/image" Target="../media/image153.png"/><Relationship Id="rId34" Type="http://schemas.openxmlformats.org/officeDocument/2006/relationships/image" Target="../media/image199.png"/><Relationship Id="rId42" Type="http://schemas.openxmlformats.org/officeDocument/2006/relationships/image" Target="../media/image206.png"/><Relationship Id="rId47" Type="http://schemas.openxmlformats.org/officeDocument/2006/relationships/image" Target="../media/image210.png"/><Relationship Id="rId50" Type="http://schemas.openxmlformats.org/officeDocument/2006/relationships/image" Target="../media/image213.png"/><Relationship Id="rId55" Type="http://schemas.openxmlformats.org/officeDocument/2006/relationships/image" Target="../media/image217.png"/><Relationship Id="rId7" Type="http://schemas.openxmlformats.org/officeDocument/2006/relationships/image" Target="../media/image177.png"/><Relationship Id="rId2" Type="http://schemas.openxmlformats.org/officeDocument/2006/relationships/image" Target="../media/image173.png"/><Relationship Id="rId16" Type="http://schemas.openxmlformats.org/officeDocument/2006/relationships/image" Target="../media/image184.png"/><Relationship Id="rId20" Type="http://schemas.openxmlformats.org/officeDocument/2006/relationships/image" Target="../media/image188.png"/><Relationship Id="rId29" Type="http://schemas.openxmlformats.org/officeDocument/2006/relationships/image" Target="../media/image195.png"/><Relationship Id="rId41" Type="http://schemas.openxmlformats.org/officeDocument/2006/relationships/image" Target="../media/image205.png"/><Relationship Id="rId54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0.png"/><Relationship Id="rId24" Type="http://schemas.openxmlformats.org/officeDocument/2006/relationships/image" Target="../media/image190.png"/><Relationship Id="rId32" Type="http://schemas.openxmlformats.org/officeDocument/2006/relationships/image" Target="../media/image197.png"/><Relationship Id="rId37" Type="http://schemas.openxmlformats.org/officeDocument/2006/relationships/image" Target="../media/image202.png"/><Relationship Id="rId40" Type="http://schemas.openxmlformats.org/officeDocument/2006/relationships/image" Target="../media/image204.png"/><Relationship Id="rId45" Type="http://schemas.openxmlformats.org/officeDocument/2006/relationships/image" Target="../media/image208.png"/><Relationship Id="rId53" Type="http://schemas.openxmlformats.org/officeDocument/2006/relationships/image" Target="../media/image149.png"/><Relationship Id="rId58" Type="http://schemas.openxmlformats.org/officeDocument/2006/relationships/image" Target="../media/image220.png"/><Relationship Id="rId5" Type="http://schemas.openxmlformats.org/officeDocument/2006/relationships/image" Target="../media/image175.png"/><Relationship Id="rId15" Type="http://schemas.openxmlformats.org/officeDocument/2006/relationships/image" Target="../media/image183.png"/><Relationship Id="rId23" Type="http://schemas.openxmlformats.org/officeDocument/2006/relationships/image" Target="../media/image189.png"/><Relationship Id="rId28" Type="http://schemas.openxmlformats.org/officeDocument/2006/relationships/image" Target="../media/image194.png"/><Relationship Id="rId36" Type="http://schemas.openxmlformats.org/officeDocument/2006/relationships/image" Target="../media/image201.png"/><Relationship Id="rId49" Type="http://schemas.openxmlformats.org/officeDocument/2006/relationships/image" Target="../media/image212.png"/><Relationship Id="rId57" Type="http://schemas.openxmlformats.org/officeDocument/2006/relationships/image" Target="../media/image219.png"/><Relationship Id="rId61" Type="http://schemas.openxmlformats.org/officeDocument/2006/relationships/image" Target="../media/image81.png"/><Relationship Id="rId10" Type="http://schemas.openxmlformats.org/officeDocument/2006/relationships/image" Target="../media/image125.png"/><Relationship Id="rId19" Type="http://schemas.openxmlformats.org/officeDocument/2006/relationships/image" Target="../media/image187.png"/><Relationship Id="rId31" Type="http://schemas.openxmlformats.org/officeDocument/2006/relationships/image" Target="../media/image43.png"/><Relationship Id="rId44" Type="http://schemas.openxmlformats.org/officeDocument/2006/relationships/image" Target="../media/image207.png"/><Relationship Id="rId52" Type="http://schemas.openxmlformats.org/officeDocument/2006/relationships/image" Target="../media/image215.png"/><Relationship Id="rId60" Type="http://schemas.openxmlformats.org/officeDocument/2006/relationships/image" Target="../media/image222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2.png"/><Relationship Id="rId22" Type="http://schemas.openxmlformats.org/officeDocument/2006/relationships/image" Target="../media/image37.png"/><Relationship Id="rId27" Type="http://schemas.openxmlformats.org/officeDocument/2006/relationships/image" Target="../media/image193.png"/><Relationship Id="rId30" Type="http://schemas.openxmlformats.org/officeDocument/2006/relationships/image" Target="../media/image196.png"/><Relationship Id="rId35" Type="http://schemas.openxmlformats.org/officeDocument/2006/relationships/image" Target="../media/image200.png"/><Relationship Id="rId43" Type="http://schemas.openxmlformats.org/officeDocument/2006/relationships/image" Target="../media/image157.png"/><Relationship Id="rId48" Type="http://schemas.openxmlformats.org/officeDocument/2006/relationships/image" Target="../media/image211.png"/><Relationship Id="rId56" Type="http://schemas.openxmlformats.org/officeDocument/2006/relationships/image" Target="../media/image218.png"/><Relationship Id="rId8" Type="http://schemas.openxmlformats.org/officeDocument/2006/relationships/image" Target="../media/image178.png"/><Relationship Id="rId51" Type="http://schemas.openxmlformats.org/officeDocument/2006/relationships/image" Target="../media/image214.png"/><Relationship Id="rId3" Type="http://schemas.openxmlformats.org/officeDocument/2006/relationships/image" Target="../media/image7.png"/><Relationship Id="rId12" Type="http://schemas.openxmlformats.org/officeDocument/2006/relationships/image" Target="../media/image181.png"/><Relationship Id="rId17" Type="http://schemas.openxmlformats.org/officeDocument/2006/relationships/image" Target="../media/image185.png"/><Relationship Id="rId25" Type="http://schemas.openxmlformats.org/officeDocument/2006/relationships/image" Target="../media/image191.png"/><Relationship Id="rId33" Type="http://schemas.openxmlformats.org/officeDocument/2006/relationships/image" Target="../media/image198.png"/><Relationship Id="rId38" Type="http://schemas.openxmlformats.org/officeDocument/2006/relationships/image" Target="../media/image203.png"/><Relationship Id="rId46" Type="http://schemas.openxmlformats.org/officeDocument/2006/relationships/image" Target="../media/image209.png"/><Relationship Id="rId59" Type="http://schemas.openxmlformats.org/officeDocument/2006/relationships/image" Target="../media/image2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18" Type="http://schemas.openxmlformats.org/officeDocument/2006/relationships/image" Target="../media/image234.png"/><Relationship Id="rId26" Type="http://schemas.openxmlformats.org/officeDocument/2006/relationships/image" Target="../media/image240.png"/><Relationship Id="rId39" Type="http://schemas.openxmlformats.org/officeDocument/2006/relationships/image" Target="../media/image251.png"/><Relationship Id="rId3" Type="http://schemas.openxmlformats.org/officeDocument/2006/relationships/image" Target="../media/image7.png"/><Relationship Id="rId21" Type="http://schemas.openxmlformats.org/officeDocument/2006/relationships/image" Target="../media/image46.png"/><Relationship Id="rId34" Type="http://schemas.openxmlformats.org/officeDocument/2006/relationships/image" Target="../media/image247.png"/><Relationship Id="rId42" Type="http://schemas.openxmlformats.org/officeDocument/2006/relationships/image" Target="../media/image254.png"/><Relationship Id="rId47" Type="http://schemas.openxmlformats.org/officeDocument/2006/relationships/image" Target="../media/image259.png"/><Relationship Id="rId50" Type="http://schemas.openxmlformats.org/officeDocument/2006/relationships/image" Target="../media/image261.png"/><Relationship Id="rId7" Type="http://schemas.openxmlformats.org/officeDocument/2006/relationships/image" Target="../media/image225.png"/><Relationship Id="rId12" Type="http://schemas.openxmlformats.org/officeDocument/2006/relationships/image" Target="../media/image101.png"/><Relationship Id="rId17" Type="http://schemas.openxmlformats.org/officeDocument/2006/relationships/image" Target="../media/image233.png"/><Relationship Id="rId25" Type="http://schemas.openxmlformats.org/officeDocument/2006/relationships/image" Target="../media/image239.png"/><Relationship Id="rId33" Type="http://schemas.openxmlformats.org/officeDocument/2006/relationships/image" Target="../media/image246.png"/><Relationship Id="rId38" Type="http://schemas.openxmlformats.org/officeDocument/2006/relationships/image" Target="../media/image250.png"/><Relationship Id="rId46" Type="http://schemas.openxmlformats.org/officeDocument/2006/relationships/image" Target="../media/image258.png"/><Relationship Id="rId2" Type="http://schemas.openxmlformats.org/officeDocument/2006/relationships/image" Target="../media/image173.png"/><Relationship Id="rId16" Type="http://schemas.openxmlformats.org/officeDocument/2006/relationships/image" Target="../media/image43.png"/><Relationship Id="rId20" Type="http://schemas.openxmlformats.org/officeDocument/2006/relationships/image" Target="../media/image235.png"/><Relationship Id="rId29" Type="http://schemas.openxmlformats.org/officeDocument/2006/relationships/image" Target="../media/image242.png"/><Relationship Id="rId41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24" Type="http://schemas.openxmlformats.org/officeDocument/2006/relationships/image" Target="../media/image238.png"/><Relationship Id="rId32" Type="http://schemas.openxmlformats.org/officeDocument/2006/relationships/image" Target="../media/image245.png"/><Relationship Id="rId37" Type="http://schemas.openxmlformats.org/officeDocument/2006/relationships/image" Target="../media/image249.png"/><Relationship Id="rId40" Type="http://schemas.openxmlformats.org/officeDocument/2006/relationships/image" Target="../media/image252.png"/><Relationship Id="rId45" Type="http://schemas.openxmlformats.org/officeDocument/2006/relationships/image" Target="../media/image257.png"/><Relationship Id="rId5" Type="http://schemas.openxmlformats.org/officeDocument/2006/relationships/image" Target="../media/image37.png"/><Relationship Id="rId15" Type="http://schemas.openxmlformats.org/officeDocument/2006/relationships/image" Target="../media/image232.png"/><Relationship Id="rId23" Type="http://schemas.openxmlformats.org/officeDocument/2006/relationships/image" Target="../media/image237.png"/><Relationship Id="rId28" Type="http://schemas.openxmlformats.org/officeDocument/2006/relationships/image" Target="../media/image22.png"/><Relationship Id="rId36" Type="http://schemas.openxmlformats.org/officeDocument/2006/relationships/image" Target="../media/image53.png"/><Relationship Id="rId49" Type="http://schemas.openxmlformats.org/officeDocument/2006/relationships/image" Target="../media/image260.png"/><Relationship Id="rId10" Type="http://schemas.openxmlformats.org/officeDocument/2006/relationships/image" Target="../media/image228.png"/><Relationship Id="rId19" Type="http://schemas.openxmlformats.org/officeDocument/2006/relationships/image" Target="../media/image27.png"/><Relationship Id="rId31" Type="http://schemas.openxmlformats.org/officeDocument/2006/relationships/image" Target="../media/image244.png"/><Relationship Id="rId44" Type="http://schemas.openxmlformats.org/officeDocument/2006/relationships/image" Target="../media/image256.png"/><Relationship Id="rId52" Type="http://schemas.openxmlformats.org/officeDocument/2006/relationships/image" Target="../media/image263.png"/><Relationship Id="rId4" Type="http://schemas.openxmlformats.org/officeDocument/2006/relationships/image" Target="../media/image223.png"/><Relationship Id="rId9" Type="http://schemas.openxmlformats.org/officeDocument/2006/relationships/image" Target="../media/image227.png"/><Relationship Id="rId14" Type="http://schemas.openxmlformats.org/officeDocument/2006/relationships/image" Target="../media/image231.png"/><Relationship Id="rId22" Type="http://schemas.openxmlformats.org/officeDocument/2006/relationships/image" Target="../media/image236.png"/><Relationship Id="rId27" Type="http://schemas.openxmlformats.org/officeDocument/2006/relationships/image" Target="../media/image241.png"/><Relationship Id="rId30" Type="http://schemas.openxmlformats.org/officeDocument/2006/relationships/image" Target="../media/image243.png"/><Relationship Id="rId35" Type="http://schemas.openxmlformats.org/officeDocument/2006/relationships/image" Target="../media/image248.png"/><Relationship Id="rId43" Type="http://schemas.openxmlformats.org/officeDocument/2006/relationships/image" Target="../media/image255.png"/><Relationship Id="rId48" Type="http://schemas.openxmlformats.org/officeDocument/2006/relationships/image" Target="../media/image149.png"/><Relationship Id="rId8" Type="http://schemas.openxmlformats.org/officeDocument/2006/relationships/image" Target="../media/image226.png"/><Relationship Id="rId51" Type="http://schemas.openxmlformats.org/officeDocument/2006/relationships/image" Target="../media/image262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18" Type="http://schemas.openxmlformats.org/officeDocument/2006/relationships/image" Target="../media/image273.png"/><Relationship Id="rId26" Type="http://schemas.openxmlformats.org/officeDocument/2006/relationships/image" Target="../media/image281.png"/><Relationship Id="rId39" Type="http://schemas.openxmlformats.org/officeDocument/2006/relationships/image" Target="../media/image294.png"/><Relationship Id="rId21" Type="http://schemas.openxmlformats.org/officeDocument/2006/relationships/image" Target="../media/image276.png"/><Relationship Id="rId34" Type="http://schemas.openxmlformats.org/officeDocument/2006/relationships/image" Target="../media/image289.png"/><Relationship Id="rId42" Type="http://schemas.openxmlformats.org/officeDocument/2006/relationships/image" Target="../media/image178.png"/><Relationship Id="rId47" Type="http://schemas.openxmlformats.org/officeDocument/2006/relationships/image" Target="../media/image298.png"/><Relationship Id="rId50" Type="http://schemas.openxmlformats.org/officeDocument/2006/relationships/image" Target="../media/image301.png"/><Relationship Id="rId55" Type="http://schemas.openxmlformats.org/officeDocument/2006/relationships/image" Target="../media/image305.png"/><Relationship Id="rId7" Type="http://schemas.openxmlformats.org/officeDocument/2006/relationships/image" Target="../media/image266.png"/><Relationship Id="rId12" Type="http://schemas.openxmlformats.org/officeDocument/2006/relationships/image" Target="../media/image37.png"/><Relationship Id="rId17" Type="http://schemas.openxmlformats.org/officeDocument/2006/relationships/image" Target="../media/image272.png"/><Relationship Id="rId25" Type="http://schemas.openxmlformats.org/officeDocument/2006/relationships/image" Target="../media/image280.png"/><Relationship Id="rId33" Type="http://schemas.openxmlformats.org/officeDocument/2006/relationships/image" Target="../media/image288.png"/><Relationship Id="rId38" Type="http://schemas.openxmlformats.org/officeDocument/2006/relationships/image" Target="../media/image293.png"/><Relationship Id="rId46" Type="http://schemas.openxmlformats.org/officeDocument/2006/relationships/image" Target="../media/image297.png"/><Relationship Id="rId2" Type="http://schemas.openxmlformats.org/officeDocument/2006/relationships/image" Target="../media/image173.png"/><Relationship Id="rId16" Type="http://schemas.openxmlformats.org/officeDocument/2006/relationships/image" Target="../media/image53.png"/><Relationship Id="rId20" Type="http://schemas.openxmlformats.org/officeDocument/2006/relationships/image" Target="../media/image275.png"/><Relationship Id="rId29" Type="http://schemas.openxmlformats.org/officeDocument/2006/relationships/image" Target="../media/image284.png"/><Relationship Id="rId41" Type="http://schemas.openxmlformats.org/officeDocument/2006/relationships/image" Target="../media/image243.png"/><Relationship Id="rId54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11" Type="http://schemas.openxmlformats.org/officeDocument/2006/relationships/image" Target="../media/image22.png"/><Relationship Id="rId24" Type="http://schemas.openxmlformats.org/officeDocument/2006/relationships/image" Target="../media/image279.png"/><Relationship Id="rId32" Type="http://schemas.openxmlformats.org/officeDocument/2006/relationships/image" Target="../media/image287.png"/><Relationship Id="rId37" Type="http://schemas.openxmlformats.org/officeDocument/2006/relationships/image" Target="../media/image292.png"/><Relationship Id="rId40" Type="http://schemas.openxmlformats.org/officeDocument/2006/relationships/image" Target="../media/image295.png"/><Relationship Id="rId45" Type="http://schemas.openxmlformats.org/officeDocument/2006/relationships/image" Target="../media/image43.png"/><Relationship Id="rId53" Type="http://schemas.openxmlformats.org/officeDocument/2006/relationships/image" Target="../media/image303.png"/><Relationship Id="rId5" Type="http://schemas.openxmlformats.org/officeDocument/2006/relationships/image" Target="../media/image265.png"/><Relationship Id="rId15" Type="http://schemas.openxmlformats.org/officeDocument/2006/relationships/image" Target="../media/image271.png"/><Relationship Id="rId23" Type="http://schemas.openxmlformats.org/officeDocument/2006/relationships/image" Target="../media/image278.png"/><Relationship Id="rId28" Type="http://schemas.openxmlformats.org/officeDocument/2006/relationships/image" Target="../media/image283.png"/><Relationship Id="rId36" Type="http://schemas.openxmlformats.org/officeDocument/2006/relationships/image" Target="../media/image291.png"/><Relationship Id="rId49" Type="http://schemas.openxmlformats.org/officeDocument/2006/relationships/image" Target="../media/image300.png"/><Relationship Id="rId57" Type="http://schemas.openxmlformats.org/officeDocument/2006/relationships/image" Target="../media/image159.png"/><Relationship Id="rId10" Type="http://schemas.openxmlformats.org/officeDocument/2006/relationships/image" Target="../media/image269.png"/><Relationship Id="rId19" Type="http://schemas.openxmlformats.org/officeDocument/2006/relationships/image" Target="../media/image274.png"/><Relationship Id="rId31" Type="http://schemas.openxmlformats.org/officeDocument/2006/relationships/image" Target="../media/image286.png"/><Relationship Id="rId44" Type="http://schemas.openxmlformats.org/officeDocument/2006/relationships/image" Target="../media/image169.png"/><Relationship Id="rId52" Type="http://schemas.openxmlformats.org/officeDocument/2006/relationships/image" Target="../media/image302.png"/><Relationship Id="rId4" Type="http://schemas.openxmlformats.org/officeDocument/2006/relationships/image" Target="../media/image264.png"/><Relationship Id="rId9" Type="http://schemas.openxmlformats.org/officeDocument/2006/relationships/image" Target="../media/image268.png"/><Relationship Id="rId14" Type="http://schemas.openxmlformats.org/officeDocument/2006/relationships/image" Target="../media/image270.png"/><Relationship Id="rId22" Type="http://schemas.openxmlformats.org/officeDocument/2006/relationships/image" Target="../media/image277.png"/><Relationship Id="rId27" Type="http://schemas.openxmlformats.org/officeDocument/2006/relationships/image" Target="../media/image282.png"/><Relationship Id="rId30" Type="http://schemas.openxmlformats.org/officeDocument/2006/relationships/image" Target="../media/image285.png"/><Relationship Id="rId35" Type="http://schemas.openxmlformats.org/officeDocument/2006/relationships/image" Target="../media/image290.png"/><Relationship Id="rId43" Type="http://schemas.openxmlformats.org/officeDocument/2006/relationships/image" Target="../media/image296.png"/><Relationship Id="rId48" Type="http://schemas.openxmlformats.org/officeDocument/2006/relationships/image" Target="../media/image299.png"/><Relationship Id="rId56" Type="http://schemas.openxmlformats.org/officeDocument/2006/relationships/image" Target="../media/image157.png"/><Relationship Id="rId8" Type="http://schemas.openxmlformats.org/officeDocument/2006/relationships/image" Target="../media/image267.png"/><Relationship Id="rId51" Type="http://schemas.openxmlformats.org/officeDocument/2006/relationships/image" Target="../media/image125.png"/><Relationship Id="rId3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31.png"/><Relationship Id="rId18" Type="http://schemas.openxmlformats.org/officeDocument/2006/relationships/image" Target="../media/image313.png"/><Relationship Id="rId26" Type="http://schemas.openxmlformats.org/officeDocument/2006/relationships/image" Target="../media/image320.png"/><Relationship Id="rId39" Type="http://schemas.openxmlformats.org/officeDocument/2006/relationships/image" Target="../media/image330.png"/><Relationship Id="rId3" Type="http://schemas.openxmlformats.org/officeDocument/2006/relationships/image" Target="../media/image7.png"/><Relationship Id="rId21" Type="http://schemas.openxmlformats.org/officeDocument/2006/relationships/image" Target="../media/image316.png"/><Relationship Id="rId34" Type="http://schemas.openxmlformats.org/officeDocument/2006/relationships/image" Target="../media/image184.png"/><Relationship Id="rId42" Type="http://schemas.openxmlformats.org/officeDocument/2006/relationships/image" Target="../media/image333.png"/><Relationship Id="rId7" Type="http://schemas.openxmlformats.org/officeDocument/2006/relationships/image" Target="../media/image193.png"/><Relationship Id="rId12" Type="http://schemas.openxmlformats.org/officeDocument/2006/relationships/image" Target="../media/image37.png"/><Relationship Id="rId17" Type="http://schemas.openxmlformats.org/officeDocument/2006/relationships/image" Target="../media/image312.png"/><Relationship Id="rId25" Type="http://schemas.openxmlformats.org/officeDocument/2006/relationships/image" Target="../media/image43.png"/><Relationship Id="rId33" Type="http://schemas.openxmlformats.org/officeDocument/2006/relationships/image" Target="../media/image326.png"/><Relationship Id="rId38" Type="http://schemas.openxmlformats.org/officeDocument/2006/relationships/image" Target="../media/image329.png"/><Relationship Id="rId2" Type="http://schemas.openxmlformats.org/officeDocument/2006/relationships/image" Target="../media/image306.png"/><Relationship Id="rId16" Type="http://schemas.openxmlformats.org/officeDocument/2006/relationships/image" Target="../media/image311.png"/><Relationship Id="rId20" Type="http://schemas.openxmlformats.org/officeDocument/2006/relationships/image" Target="../media/image315.png"/><Relationship Id="rId29" Type="http://schemas.openxmlformats.org/officeDocument/2006/relationships/image" Target="../media/image322.png"/><Relationship Id="rId41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11" Type="http://schemas.openxmlformats.org/officeDocument/2006/relationships/image" Target="../media/image310.png"/><Relationship Id="rId24" Type="http://schemas.openxmlformats.org/officeDocument/2006/relationships/image" Target="../media/image319.png"/><Relationship Id="rId32" Type="http://schemas.openxmlformats.org/officeDocument/2006/relationships/image" Target="../media/image325.png"/><Relationship Id="rId37" Type="http://schemas.openxmlformats.org/officeDocument/2006/relationships/image" Target="../media/image328.png"/><Relationship Id="rId40" Type="http://schemas.openxmlformats.org/officeDocument/2006/relationships/image" Target="../media/image331.png"/><Relationship Id="rId5" Type="http://schemas.openxmlformats.org/officeDocument/2006/relationships/image" Target="../media/image22.png"/><Relationship Id="rId15" Type="http://schemas.openxmlformats.org/officeDocument/2006/relationships/image" Target="../media/image97.png"/><Relationship Id="rId23" Type="http://schemas.openxmlformats.org/officeDocument/2006/relationships/image" Target="../media/image318.png"/><Relationship Id="rId28" Type="http://schemas.openxmlformats.org/officeDocument/2006/relationships/image" Target="../media/image149.png"/><Relationship Id="rId36" Type="http://schemas.openxmlformats.org/officeDocument/2006/relationships/image" Target="../media/image33.png"/><Relationship Id="rId10" Type="http://schemas.openxmlformats.org/officeDocument/2006/relationships/image" Target="../media/image26.png"/><Relationship Id="rId19" Type="http://schemas.openxmlformats.org/officeDocument/2006/relationships/image" Target="../media/image314.png"/><Relationship Id="rId31" Type="http://schemas.openxmlformats.org/officeDocument/2006/relationships/image" Target="../media/image324.png"/><Relationship Id="rId4" Type="http://schemas.openxmlformats.org/officeDocument/2006/relationships/image" Target="../media/image307.png"/><Relationship Id="rId9" Type="http://schemas.openxmlformats.org/officeDocument/2006/relationships/image" Target="../media/image309.png"/><Relationship Id="rId14" Type="http://schemas.openxmlformats.org/officeDocument/2006/relationships/image" Target="../media/image32.png"/><Relationship Id="rId22" Type="http://schemas.openxmlformats.org/officeDocument/2006/relationships/image" Target="../media/image317.png"/><Relationship Id="rId27" Type="http://schemas.openxmlformats.org/officeDocument/2006/relationships/image" Target="../media/image321.png"/><Relationship Id="rId30" Type="http://schemas.openxmlformats.org/officeDocument/2006/relationships/image" Target="../media/image323.png"/><Relationship Id="rId35" Type="http://schemas.openxmlformats.org/officeDocument/2006/relationships/image" Target="../media/image327.png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1.png"/><Relationship Id="rId18" Type="http://schemas.openxmlformats.org/officeDocument/2006/relationships/image" Target="../media/image345.png"/><Relationship Id="rId26" Type="http://schemas.openxmlformats.org/officeDocument/2006/relationships/image" Target="../media/image352.png"/><Relationship Id="rId39" Type="http://schemas.openxmlformats.org/officeDocument/2006/relationships/image" Target="../media/image362.png"/><Relationship Id="rId21" Type="http://schemas.openxmlformats.org/officeDocument/2006/relationships/image" Target="../media/image348.png"/><Relationship Id="rId34" Type="http://schemas.openxmlformats.org/officeDocument/2006/relationships/image" Target="../media/image268.png"/><Relationship Id="rId42" Type="http://schemas.openxmlformats.org/officeDocument/2006/relationships/image" Target="../media/image364.png"/><Relationship Id="rId47" Type="http://schemas.openxmlformats.org/officeDocument/2006/relationships/image" Target="../media/image125.png"/><Relationship Id="rId50" Type="http://schemas.openxmlformats.org/officeDocument/2006/relationships/image" Target="../media/image146.png"/><Relationship Id="rId55" Type="http://schemas.openxmlformats.org/officeDocument/2006/relationships/image" Target="../media/image372.png"/><Relationship Id="rId7" Type="http://schemas.openxmlformats.org/officeDocument/2006/relationships/image" Target="../media/image337.png"/><Relationship Id="rId2" Type="http://schemas.openxmlformats.org/officeDocument/2006/relationships/image" Target="../media/image334.png"/><Relationship Id="rId16" Type="http://schemas.openxmlformats.org/officeDocument/2006/relationships/image" Target="../media/image343.png"/><Relationship Id="rId20" Type="http://schemas.openxmlformats.org/officeDocument/2006/relationships/image" Target="../media/image347.png"/><Relationship Id="rId29" Type="http://schemas.openxmlformats.org/officeDocument/2006/relationships/image" Target="../media/image354.png"/><Relationship Id="rId41" Type="http://schemas.openxmlformats.org/officeDocument/2006/relationships/image" Target="../media/image198.png"/><Relationship Id="rId54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11" Type="http://schemas.openxmlformats.org/officeDocument/2006/relationships/image" Target="../media/image340.png"/><Relationship Id="rId24" Type="http://schemas.openxmlformats.org/officeDocument/2006/relationships/image" Target="../media/image351.png"/><Relationship Id="rId32" Type="http://schemas.openxmlformats.org/officeDocument/2006/relationships/image" Target="../media/image357.png"/><Relationship Id="rId37" Type="http://schemas.openxmlformats.org/officeDocument/2006/relationships/image" Target="../media/image253.png"/><Relationship Id="rId40" Type="http://schemas.openxmlformats.org/officeDocument/2006/relationships/image" Target="../media/image363.png"/><Relationship Id="rId45" Type="http://schemas.openxmlformats.org/officeDocument/2006/relationships/image" Target="../media/image366.png"/><Relationship Id="rId53" Type="http://schemas.openxmlformats.org/officeDocument/2006/relationships/image" Target="../media/image248.png"/><Relationship Id="rId58" Type="http://schemas.openxmlformats.org/officeDocument/2006/relationships/image" Target="../media/image263.png"/><Relationship Id="rId5" Type="http://schemas.openxmlformats.org/officeDocument/2006/relationships/image" Target="../media/image165.png"/><Relationship Id="rId15" Type="http://schemas.openxmlformats.org/officeDocument/2006/relationships/image" Target="../media/image342.png"/><Relationship Id="rId23" Type="http://schemas.openxmlformats.org/officeDocument/2006/relationships/image" Target="../media/image350.png"/><Relationship Id="rId28" Type="http://schemas.openxmlformats.org/officeDocument/2006/relationships/image" Target="../media/image353.png"/><Relationship Id="rId36" Type="http://schemas.openxmlformats.org/officeDocument/2006/relationships/image" Target="../media/image360.png"/><Relationship Id="rId49" Type="http://schemas.openxmlformats.org/officeDocument/2006/relationships/image" Target="../media/image369.png"/><Relationship Id="rId57" Type="http://schemas.openxmlformats.org/officeDocument/2006/relationships/image" Target="../media/image374.png"/><Relationship Id="rId61" Type="http://schemas.openxmlformats.org/officeDocument/2006/relationships/image" Target="../media/image375.png"/><Relationship Id="rId10" Type="http://schemas.openxmlformats.org/officeDocument/2006/relationships/image" Target="../media/image339.png"/><Relationship Id="rId19" Type="http://schemas.openxmlformats.org/officeDocument/2006/relationships/image" Target="../media/image346.png"/><Relationship Id="rId31" Type="http://schemas.openxmlformats.org/officeDocument/2006/relationships/image" Target="../media/image356.png"/><Relationship Id="rId44" Type="http://schemas.openxmlformats.org/officeDocument/2006/relationships/image" Target="../media/image365.png"/><Relationship Id="rId52" Type="http://schemas.openxmlformats.org/officeDocument/2006/relationships/image" Target="../media/image279.png"/><Relationship Id="rId60" Type="http://schemas.openxmlformats.org/officeDocument/2006/relationships/image" Target="../media/image38.png"/><Relationship Id="rId4" Type="http://schemas.openxmlformats.org/officeDocument/2006/relationships/image" Target="../media/image335.png"/><Relationship Id="rId9" Type="http://schemas.openxmlformats.org/officeDocument/2006/relationships/image" Target="../media/image338.png"/><Relationship Id="rId14" Type="http://schemas.openxmlformats.org/officeDocument/2006/relationships/image" Target="../media/image43.png"/><Relationship Id="rId22" Type="http://schemas.openxmlformats.org/officeDocument/2006/relationships/image" Target="../media/image349.png"/><Relationship Id="rId27" Type="http://schemas.openxmlformats.org/officeDocument/2006/relationships/image" Target="../media/image22.png"/><Relationship Id="rId30" Type="http://schemas.openxmlformats.org/officeDocument/2006/relationships/image" Target="../media/image355.png"/><Relationship Id="rId35" Type="http://schemas.openxmlformats.org/officeDocument/2006/relationships/image" Target="../media/image359.png"/><Relationship Id="rId43" Type="http://schemas.openxmlformats.org/officeDocument/2006/relationships/image" Target="../media/image83.png"/><Relationship Id="rId48" Type="http://schemas.openxmlformats.org/officeDocument/2006/relationships/image" Target="../media/image368.png"/><Relationship Id="rId56" Type="http://schemas.openxmlformats.org/officeDocument/2006/relationships/image" Target="../media/image373.png"/><Relationship Id="rId8" Type="http://schemas.openxmlformats.org/officeDocument/2006/relationships/image" Target="../media/image193.png"/><Relationship Id="rId51" Type="http://schemas.openxmlformats.org/officeDocument/2006/relationships/image" Target="../media/image370.png"/><Relationship Id="rId3" Type="http://schemas.openxmlformats.org/officeDocument/2006/relationships/image" Target="../media/image7.png"/><Relationship Id="rId12" Type="http://schemas.openxmlformats.org/officeDocument/2006/relationships/image" Target="../media/image298.png"/><Relationship Id="rId17" Type="http://schemas.openxmlformats.org/officeDocument/2006/relationships/image" Target="../media/image344.png"/><Relationship Id="rId25" Type="http://schemas.openxmlformats.org/officeDocument/2006/relationships/image" Target="../media/image37.png"/><Relationship Id="rId33" Type="http://schemas.openxmlformats.org/officeDocument/2006/relationships/image" Target="../media/image358.png"/><Relationship Id="rId38" Type="http://schemas.openxmlformats.org/officeDocument/2006/relationships/image" Target="../media/image361.png"/><Relationship Id="rId46" Type="http://schemas.openxmlformats.org/officeDocument/2006/relationships/image" Target="../media/image367.png"/><Relationship Id="rId59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13" Type="http://schemas.openxmlformats.org/officeDocument/2006/relationships/image" Target="../media/image381.png"/><Relationship Id="rId18" Type="http://schemas.openxmlformats.org/officeDocument/2006/relationships/image" Target="../media/image175.png"/><Relationship Id="rId26" Type="http://schemas.openxmlformats.org/officeDocument/2006/relationships/image" Target="../media/image83.png"/><Relationship Id="rId3" Type="http://schemas.openxmlformats.org/officeDocument/2006/relationships/image" Target="../media/image7.png"/><Relationship Id="rId21" Type="http://schemas.openxmlformats.org/officeDocument/2006/relationships/image" Target="../media/image388.png"/><Relationship Id="rId34" Type="http://schemas.openxmlformats.org/officeDocument/2006/relationships/image" Target="../media/image396.png"/><Relationship Id="rId7" Type="http://schemas.openxmlformats.org/officeDocument/2006/relationships/image" Target="../media/image37.png"/><Relationship Id="rId12" Type="http://schemas.openxmlformats.org/officeDocument/2006/relationships/image" Target="../media/image380.png"/><Relationship Id="rId17" Type="http://schemas.openxmlformats.org/officeDocument/2006/relationships/image" Target="../media/image385.png"/><Relationship Id="rId25" Type="http://schemas.openxmlformats.org/officeDocument/2006/relationships/image" Target="../media/image390.png"/><Relationship Id="rId33" Type="http://schemas.openxmlformats.org/officeDocument/2006/relationships/image" Target="../media/image395.png"/><Relationship Id="rId38" Type="http://schemas.openxmlformats.org/officeDocument/2006/relationships/image" Target="../media/image399.png"/><Relationship Id="rId2" Type="http://schemas.openxmlformats.org/officeDocument/2006/relationships/image" Target="../media/image173.png"/><Relationship Id="rId16" Type="http://schemas.openxmlformats.org/officeDocument/2006/relationships/image" Target="../media/image384.png"/><Relationship Id="rId20" Type="http://schemas.openxmlformats.org/officeDocument/2006/relationships/image" Target="../media/image387.png"/><Relationship Id="rId29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379.png"/><Relationship Id="rId24" Type="http://schemas.openxmlformats.org/officeDocument/2006/relationships/image" Target="../media/image193.png"/><Relationship Id="rId32" Type="http://schemas.openxmlformats.org/officeDocument/2006/relationships/image" Target="../media/image369.png"/><Relationship Id="rId37" Type="http://schemas.openxmlformats.org/officeDocument/2006/relationships/image" Target="../media/image398.png"/><Relationship Id="rId5" Type="http://schemas.openxmlformats.org/officeDocument/2006/relationships/image" Target="../media/image376.png"/><Relationship Id="rId15" Type="http://schemas.openxmlformats.org/officeDocument/2006/relationships/image" Target="../media/image383.png"/><Relationship Id="rId23" Type="http://schemas.openxmlformats.org/officeDocument/2006/relationships/image" Target="../media/image192.png"/><Relationship Id="rId28" Type="http://schemas.openxmlformats.org/officeDocument/2006/relationships/image" Target="../media/image392.png"/><Relationship Id="rId36" Type="http://schemas.openxmlformats.org/officeDocument/2006/relationships/image" Target="../media/image397.png"/><Relationship Id="rId10" Type="http://schemas.openxmlformats.org/officeDocument/2006/relationships/image" Target="../media/image378.png"/><Relationship Id="rId19" Type="http://schemas.openxmlformats.org/officeDocument/2006/relationships/image" Target="../media/image386.png"/><Relationship Id="rId31" Type="http://schemas.openxmlformats.org/officeDocument/2006/relationships/image" Target="../media/image394.png"/><Relationship Id="rId4" Type="http://schemas.openxmlformats.org/officeDocument/2006/relationships/image" Target="../media/image190.png"/><Relationship Id="rId9" Type="http://schemas.openxmlformats.org/officeDocument/2006/relationships/image" Target="../media/image22.png"/><Relationship Id="rId14" Type="http://schemas.openxmlformats.org/officeDocument/2006/relationships/image" Target="../media/image382.png"/><Relationship Id="rId22" Type="http://schemas.openxmlformats.org/officeDocument/2006/relationships/image" Target="../media/image389.png"/><Relationship Id="rId27" Type="http://schemas.openxmlformats.org/officeDocument/2006/relationships/image" Target="../media/image391.png"/><Relationship Id="rId30" Type="http://schemas.openxmlformats.org/officeDocument/2006/relationships/image" Target="../media/image243.png"/><Relationship Id="rId35" Type="http://schemas.openxmlformats.org/officeDocument/2006/relationships/image" Target="../media/image12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 marR="5080" indent="-37846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National </a:t>
            </a:r>
            <a:r>
              <a:rPr spc="-15" dirty="0"/>
              <a:t>Mental</a:t>
            </a:r>
            <a:r>
              <a:rPr spc="-70" dirty="0"/>
              <a:t> </a:t>
            </a:r>
            <a:r>
              <a:rPr dirty="0"/>
              <a:t>Health  </a:t>
            </a:r>
            <a:r>
              <a:rPr spc="-20" dirty="0"/>
              <a:t>Programme</a:t>
            </a:r>
            <a:r>
              <a:rPr spc="-35" dirty="0"/>
              <a:t> </a:t>
            </a:r>
            <a:r>
              <a:rPr dirty="0"/>
              <a:t>(NMHP)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1781683" y="3797274"/>
            <a:ext cx="5580633" cy="56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50">
              <a:lnSpc>
                <a:spcPct val="120000"/>
              </a:lnSpc>
              <a:spcBef>
                <a:spcPts val="100"/>
              </a:spcBef>
            </a:pP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375F92"/>
                </a:solidFill>
              </a:rPr>
              <a:t>The organization </a:t>
            </a:r>
            <a:r>
              <a:rPr sz="2800" i="1" spc="-5" dirty="0">
                <a:solidFill>
                  <a:srgbClr val="375F92"/>
                </a:solidFill>
              </a:rPr>
              <a:t>of </a:t>
            </a:r>
            <a:r>
              <a:rPr sz="2800" i="1" spc="-15" dirty="0">
                <a:solidFill>
                  <a:srgbClr val="375F92"/>
                </a:solidFill>
              </a:rPr>
              <a:t>mental </a:t>
            </a:r>
            <a:r>
              <a:rPr sz="2800" i="1" spc="-10" dirty="0">
                <a:solidFill>
                  <a:srgbClr val="375F92"/>
                </a:solidFill>
              </a:rPr>
              <a:t>health services</a:t>
            </a:r>
            <a:r>
              <a:rPr sz="2800" i="1" spc="114" dirty="0">
                <a:solidFill>
                  <a:srgbClr val="375F92"/>
                </a:solidFill>
              </a:rPr>
              <a:t> </a:t>
            </a:r>
            <a:r>
              <a:rPr sz="2800" i="1" spc="-5" dirty="0">
                <a:solidFill>
                  <a:srgbClr val="375F92"/>
                </a:solidFill>
              </a:rPr>
              <a:t>in</a:t>
            </a:r>
            <a:endParaRPr sz="2800"/>
          </a:p>
          <a:p>
            <a:pPr marL="12700" marR="5080" algn="ctr">
              <a:lnSpc>
                <a:spcPct val="100000"/>
              </a:lnSpc>
            </a:pPr>
            <a:r>
              <a:rPr sz="2800" i="1" spc="-10" dirty="0">
                <a:solidFill>
                  <a:srgbClr val="375F92"/>
                </a:solidFill>
              </a:rPr>
              <a:t>developing countries” </a:t>
            </a:r>
            <a:r>
              <a:rPr sz="2800" i="1" spc="-5" dirty="0">
                <a:solidFill>
                  <a:srgbClr val="375F92"/>
                </a:solidFill>
              </a:rPr>
              <a:t>– a </a:t>
            </a:r>
            <a:r>
              <a:rPr sz="2800" i="1" spc="-15" dirty="0">
                <a:solidFill>
                  <a:srgbClr val="375F92"/>
                </a:solidFill>
              </a:rPr>
              <a:t>set </a:t>
            </a:r>
            <a:r>
              <a:rPr sz="2800" i="1" spc="-5" dirty="0">
                <a:solidFill>
                  <a:srgbClr val="375F92"/>
                </a:solidFill>
              </a:rPr>
              <a:t>of </a:t>
            </a:r>
            <a:r>
              <a:rPr sz="2800" i="1" spc="-10" dirty="0">
                <a:solidFill>
                  <a:srgbClr val="375F92"/>
                </a:solidFill>
              </a:rPr>
              <a:t>recommendations by  </a:t>
            </a:r>
            <a:r>
              <a:rPr sz="2800" spc="-5" dirty="0">
                <a:solidFill>
                  <a:srgbClr val="375F92"/>
                </a:solidFill>
              </a:rPr>
              <a:t>an </a:t>
            </a:r>
            <a:r>
              <a:rPr sz="2800" spc="-20" dirty="0">
                <a:solidFill>
                  <a:srgbClr val="375F92"/>
                </a:solidFill>
              </a:rPr>
              <a:t>expert </a:t>
            </a:r>
            <a:r>
              <a:rPr sz="2800" spc="-15" dirty="0">
                <a:solidFill>
                  <a:srgbClr val="375F92"/>
                </a:solidFill>
              </a:rPr>
              <a:t>committee </a:t>
            </a:r>
            <a:r>
              <a:rPr sz="2800" spc="-5" dirty="0">
                <a:solidFill>
                  <a:srgbClr val="375F92"/>
                </a:solidFill>
              </a:rPr>
              <a:t>of the</a:t>
            </a:r>
            <a:r>
              <a:rPr sz="2800" spc="7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WHO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402816"/>
            <a:ext cx="8072120" cy="206502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685"/>
              </a:spcBef>
            </a:pPr>
            <a:r>
              <a:rPr sz="2000" spc="-5" dirty="0">
                <a:latin typeface="Calibri"/>
                <a:cs typeface="Calibri"/>
              </a:rPr>
              <a:t>Expert </a:t>
            </a:r>
            <a:r>
              <a:rPr sz="2000" spc="-10" dirty="0">
                <a:latin typeface="Calibri"/>
                <a:cs typeface="Calibri"/>
              </a:rPr>
              <a:t>Committee set </a:t>
            </a:r>
            <a:r>
              <a:rPr sz="2000" dirty="0">
                <a:latin typeface="Calibri"/>
                <a:cs typeface="Calibri"/>
              </a:rPr>
              <a:t>up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World </a:t>
            </a:r>
            <a:r>
              <a:rPr sz="2000" spc="-5" dirty="0">
                <a:latin typeface="Calibri"/>
                <a:cs typeface="Calibri"/>
              </a:rPr>
              <a:t>Health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Organization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strongly endorsed </a:t>
            </a:r>
            <a:r>
              <a:rPr sz="2000" spc="-15" dirty="0">
                <a:latin typeface="Calibri"/>
                <a:cs typeface="Calibri"/>
              </a:rPr>
              <a:t>strategy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integrating mental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spc="-15" dirty="0">
                <a:latin typeface="Calibri"/>
                <a:cs typeface="Calibri"/>
              </a:rPr>
              <a:t>into </a:t>
            </a:r>
            <a:r>
              <a:rPr sz="2000" spc="-5" dirty="0">
                <a:latin typeface="Calibri"/>
                <a:cs typeface="Calibri"/>
              </a:rPr>
              <a:t>primary </a:t>
            </a:r>
            <a:r>
              <a:rPr sz="2000" spc="-15" dirty="0">
                <a:latin typeface="Calibri"/>
                <a:cs typeface="Calibri"/>
              </a:rPr>
              <a:t>care  </a:t>
            </a:r>
            <a:r>
              <a:rPr sz="2000" dirty="0"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4020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made </a:t>
            </a:r>
            <a:r>
              <a:rPr sz="2000" spc="-5" dirty="0">
                <a:latin typeface="Calibri"/>
                <a:cs typeface="Calibri"/>
              </a:rPr>
              <a:t>recommendations about </a:t>
            </a:r>
            <a:r>
              <a:rPr sz="2000" spc="-25" dirty="0">
                <a:latin typeface="Calibri"/>
                <a:cs typeface="Calibri"/>
              </a:rPr>
              <a:t>ways </a:t>
            </a:r>
            <a:r>
              <a:rPr sz="2000" dirty="0">
                <a:latin typeface="Calibri"/>
                <a:cs typeface="Calibri"/>
              </a:rPr>
              <a:t>and means </a:t>
            </a:r>
            <a:r>
              <a:rPr sz="2000" spc="-5" dirty="0">
                <a:latin typeface="Calibri"/>
                <a:cs typeface="Calibri"/>
              </a:rPr>
              <a:t>of delivering </a:t>
            </a:r>
            <a:r>
              <a:rPr sz="2000" spc="-10" dirty="0">
                <a:latin typeface="Calibri"/>
                <a:cs typeface="Calibri"/>
              </a:rPr>
              <a:t>mental 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dirty="0">
                <a:latin typeface="Calibri"/>
                <a:cs typeface="Calibri"/>
              </a:rPr>
              <a:t>services </a:t>
            </a:r>
            <a:r>
              <a:rPr sz="2000" spc="-5" dirty="0">
                <a:latin typeface="Calibri"/>
                <a:cs typeface="Calibri"/>
              </a:rPr>
              <a:t>in developing countries which had </a:t>
            </a:r>
            <a:r>
              <a:rPr sz="2000" spc="-10" dirty="0">
                <a:latin typeface="Calibri"/>
                <a:cs typeface="Calibri"/>
              </a:rPr>
              <a:t>acute </a:t>
            </a:r>
            <a:r>
              <a:rPr sz="2000" spc="-5" dirty="0">
                <a:latin typeface="Calibri"/>
                <a:cs typeface="Calibri"/>
              </a:rPr>
              <a:t>shortage of  trained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professionals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659" y="626110"/>
            <a:ext cx="79889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9435" marR="5080" indent="-547370">
              <a:lnSpc>
                <a:spcPct val="100000"/>
              </a:lnSpc>
              <a:spcBef>
                <a:spcPts val="95"/>
              </a:spcBef>
              <a:tabLst>
                <a:tab pos="2971165" algn="l"/>
              </a:tabLst>
            </a:pPr>
            <a:r>
              <a:rPr sz="2800" i="1" spc="-10" dirty="0">
                <a:solidFill>
                  <a:srgbClr val="375F92"/>
                </a:solidFill>
              </a:rPr>
              <a:t>Starting </a:t>
            </a:r>
            <a:r>
              <a:rPr sz="2800" i="1" spc="-5" dirty="0">
                <a:solidFill>
                  <a:srgbClr val="375F92"/>
                </a:solidFill>
              </a:rPr>
              <a:t>of a </a:t>
            </a:r>
            <a:r>
              <a:rPr sz="2800" i="1" spc="-10" dirty="0">
                <a:solidFill>
                  <a:srgbClr val="375F92"/>
                </a:solidFill>
              </a:rPr>
              <a:t>specially designated “Community </a:t>
            </a:r>
            <a:r>
              <a:rPr sz="2800" i="1" spc="-15" dirty="0">
                <a:solidFill>
                  <a:srgbClr val="375F92"/>
                </a:solidFill>
              </a:rPr>
              <a:t>Mental  </a:t>
            </a:r>
            <a:r>
              <a:rPr sz="2800" spc="-5" dirty="0">
                <a:solidFill>
                  <a:srgbClr val="375F92"/>
                </a:solidFill>
              </a:rPr>
              <a:t>Health</a:t>
            </a:r>
            <a:r>
              <a:rPr sz="2800" spc="15" dirty="0">
                <a:solidFill>
                  <a:srgbClr val="375F92"/>
                </a:solidFill>
              </a:rPr>
              <a:t> </a:t>
            </a:r>
            <a:r>
              <a:rPr sz="2800" spc="10" dirty="0">
                <a:solidFill>
                  <a:srgbClr val="375F92"/>
                </a:solidFill>
              </a:rPr>
              <a:t>Unit”</a:t>
            </a:r>
            <a:r>
              <a:rPr sz="2800" spc="1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at	(NIMHANS), Bangalore –</a:t>
            </a:r>
            <a:r>
              <a:rPr sz="2800" spc="45" dirty="0">
                <a:solidFill>
                  <a:srgbClr val="375F92"/>
                </a:solidFill>
              </a:rPr>
              <a:t> </a:t>
            </a:r>
            <a:r>
              <a:rPr sz="2800" spc="-10" dirty="0">
                <a:solidFill>
                  <a:srgbClr val="375F92"/>
                </a:solidFill>
              </a:rPr>
              <a:t>1975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860880"/>
            <a:ext cx="7995284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 needs assessment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situation analysis-Rural </a:t>
            </a:r>
            <a:r>
              <a:rPr sz="2000" spc="-10" dirty="0">
                <a:latin typeface="Calibri"/>
                <a:cs typeface="Calibri"/>
              </a:rPr>
              <a:t>mental 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centre </a:t>
            </a:r>
            <a:r>
              <a:rPr sz="2000" spc="-15" dirty="0">
                <a:latin typeface="Calibri"/>
                <a:cs typeface="Calibri"/>
              </a:rPr>
              <a:t>at Sakalwara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Bangalore rural district covering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population  of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100,000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BBA58"/>
              </a:buClr>
              <a:buFont typeface="Wingdings"/>
              <a:buChar char=""/>
            </a:pPr>
            <a:endParaRPr sz="29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Simple </a:t>
            </a:r>
            <a:r>
              <a:rPr sz="2000" dirty="0">
                <a:latin typeface="Calibri"/>
                <a:cs typeface="Calibri"/>
              </a:rPr>
              <a:t>methods of </a:t>
            </a:r>
            <a:r>
              <a:rPr sz="2000" spc="-5" dirty="0">
                <a:latin typeface="Calibri"/>
                <a:cs typeface="Calibri"/>
              </a:rPr>
              <a:t>identification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management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persons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endParaRPr sz="20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mentally </a:t>
            </a:r>
            <a:r>
              <a:rPr sz="2000" spc="-5" dirty="0">
                <a:latin typeface="Calibri"/>
                <a:cs typeface="Calibri"/>
              </a:rPr>
              <a:t>illness by primary </a:t>
            </a:r>
            <a:r>
              <a:rPr sz="2000" spc="-10" dirty="0">
                <a:latin typeface="Calibri"/>
                <a:cs typeface="Calibri"/>
              </a:rPr>
              <a:t>care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personnel.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287020" marR="254000" indent="-274320">
              <a:lnSpc>
                <a:spcPct val="100000"/>
              </a:lnSpc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Pilot training </a:t>
            </a:r>
            <a:r>
              <a:rPr sz="2000" spc="-10" dirty="0">
                <a:latin typeface="Calibri"/>
                <a:cs typeface="Calibri"/>
              </a:rPr>
              <a:t>programmes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basic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care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primary health  </a:t>
            </a:r>
            <a:r>
              <a:rPr sz="2000" spc="-10" dirty="0">
                <a:latin typeface="Calibri"/>
                <a:cs typeface="Calibri"/>
              </a:rPr>
              <a:t>care </a:t>
            </a:r>
            <a:r>
              <a:rPr sz="2000" spc="-5" dirty="0">
                <a:latin typeface="Calibri"/>
                <a:cs typeface="Calibri"/>
              </a:rPr>
              <a:t>(PHC) </a:t>
            </a:r>
            <a:r>
              <a:rPr sz="2000" spc="-10" dirty="0">
                <a:latin typeface="Calibri"/>
                <a:cs typeface="Calibri"/>
              </a:rPr>
              <a:t>personnel </a:t>
            </a:r>
            <a:r>
              <a:rPr sz="2000" spc="-15" dirty="0">
                <a:latin typeface="Calibri"/>
                <a:cs typeface="Calibri"/>
              </a:rPr>
              <a:t>were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conducted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"/>
              <a:tabLst>
                <a:tab pos="342900" algn="l"/>
                <a:tab pos="343535" algn="l"/>
              </a:tabLst>
            </a:pPr>
            <a:r>
              <a:rPr sz="2000" spc="-10" dirty="0">
                <a:latin typeface="Calibri"/>
                <a:cs typeface="Calibri"/>
              </a:rPr>
              <a:t>Draft </a:t>
            </a:r>
            <a:r>
              <a:rPr sz="2000" dirty="0">
                <a:latin typeface="Calibri"/>
                <a:cs typeface="Calibri"/>
              </a:rPr>
              <a:t>manuals of instructions </a:t>
            </a:r>
            <a:r>
              <a:rPr sz="2000" spc="-10" dirty="0">
                <a:latin typeface="Calibri"/>
                <a:cs typeface="Calibri"/>
              </a:rPr>
              <a:t>written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5" dirty="0">
                <a:latin typeface="Calibri"/>
                <a:cs typeface="Calibri"/>
              </a:rPr>
              <a:t>pilot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tested.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BBA58"/>
              </a:buClr>
              <a:buFont typeface="Wingdings"/>
              <a:buChar char=""/>
            </a:pPr>
            <a:endParaRPr sz="2900">
              <a:latin typeface="Times New Roman"/>
              <a:cs typeface="Times New Roman"/>
            </a:endParaRPr>
          </a:p>
          <a:p>
            <a:pPr marL="287020" marR="158115" indent="-274320">
              <a:lnSpc>
                <a:spcPct val="100000"/>
              </a:lnSpc>
              <a:spcBef>
                <a:spcPts val="5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CMHU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NIMHANS </a:t>
            </a:r>
            <a:r>
              <a:rPr sz="2000" spc="-10" dirty="0">
                <a:latin typeface="Calibri"/>
                <a:cs typeface="Calibri"/>
              </a:rPr>
              <a:t>developed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strategy for </a:t>
            </a:r>
            <a:r>
              <a:rPr sz="2000" spc="-5" dirty="0">
                <a:latin typeface="Calibri"/>
                <a:cs typeface="Calibri"/>
              </a:rPr>
              <a:t>taking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care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rural </a:t>
            </a:r>
            <a:r>
              <a:rPr sz="2000" spc="-5" dirty="0">
                <a:latin typeface="Calibri"/>
                <a:cs typeface="Calibri"/>
              </a:rPr>
              <a:t>areas through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existing </a:t>
            </a:r>
            <a:r>
              <a:rPr sz="2000" spc="-5" dirty="0">
                <a:latin typeface="Calibri"/>
                <a:cs typeface="Calibri"/>
              </a:rPr>
              <a:t>primary health </a:t>
            </a:r>
            <a:r>
              <a:rPr sz="2000" spc="-10" dirty="0">
                <a:latin typeface="Calibri"/>
                <a:cs typeface="Calibri"/>
              </a:rPr>
              <a:t>care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network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8084" rIns="0" bIns="0" rtlCol="0">
            <a:spAutoFit/>
          </a:bodyPr>
          <a:lstStyle/>
          <a:p>
            <a:pPr marL="231775" marR="5080" indent="217804">
              <a:lnSpc>
                <a:spcPct val="100000"/>
              </a:lnSpc>
              <a:spcBef>
                <a:spcPts val="95"/>
              </a:spcBef>
            </a:pPr>
            <a:r>
              <a:rPr i="1" spc="-5" dirty="0">
                <a:solidFill>
                  <a:srgbClr val="375F92"/>
                </a:solidFill>
              </a:rPr>
              <a:t>WHO </a:t>
            </a:r>
            <a:r>
              <a:rPr i="1" spc="-10" dirty="0">
                <a:solidFill>
                  <a:srgbClr val="375F92"/>
                </a:solidFill>
              </a:rPr>
              <a:t>Multi-country </a:t>
            </a:r>
            <a:r>
              <a:rPr i="1" spc="-5" dirty="0">
                <a:solidFill>
                  <a:srgbClr val="375F92"/>
                </a:solidFill>
              </a:rPr>
              <a:t>project: </a:t>
            </a:r>
            <a:r>
              <a:rPr i="1" spc="-10" dirty="0">
                <a:solidFill>
                  <a:srgbClr val="375F92"/>
                </a:solidFill>
              </a:rPr>
              <a:t>“Strategies </a:t>
            </a:r>
            <a:r>
              <a:rPr i="1" spc="-15" dirty="0">
                <a:solidFill>
                  <a:srgbClr val="375F92"/>
                </a:solidFill>
              </a:rPr>
              <a:t>for extending  </a:t>
            </a:r>
            <a:r>
              <a:rPr spc="-15" dirty="0">
                <a:solidFill>
                  <a:srgbClr val="375F92"/>
                </a:solidFill>
              </a:rPr>
              <a:t>mental </a:t>
            </a:r>
            <a:r>
              <a:rPr spc="-10" dirty="0">
                <a:solidFill>
                  <a:srgbClr val="375F92"/>
                </a:solidFill>
              </a:rPr>
              <a:t>health services </a:t>
            </a:r>
            <a:r>
              <a:rPr spc="-15" dirty="0">
                <a:solidFill>
                  <a:srgbClr val="375F92"/>
                </a:solidFill>
              </a:rPr>
              <a:t>into </a:t>
            </a:r>
            <a:r>
              <a:rPr spc="-10" dirty="0">
                <a:solidFill>
                  <a:srgbClr val="375F92"/>
                </a:solidFill>
              </a:rPr>
              <a:t>the </a:t>
            </a:r>
            <a:r>
              <a:rPr dirty="0">
                <a:solidFill>
                  <a:srgbClr val="375F92"/>
                </a:solidFill>
              </a:rPr>
              <a:t>community”</a:t>
            </a:r>
            <a:r>
              <a:rPr spc="55" dirty="0">
                <a:solidFill>
                  <a:srgbClr val="375F92"/>
                </a:solidFill>
              </a:rPr>
              <a:t> </a:t>
            </a:r>
            <a:r>
              <a:rPr spc="-10" dirty="0">
                <a:solidFill>
                  <a:srgbClr val="375F92"/>
                </a:solidFill>
              </a:rPr>
              <a:t>(1976-1981)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6481"/>
            <a:ext cx="8072755" cy="2892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Model of </a:t>
            </a:r>
            <a:r>
              <a:rPr sz="2000" spc="-10" dirty="0">
                <a:latin typeface="Calibri"/>
                <a:cs typeface="Calibri"/>
              </a:rPr>
              <a:t>integrating mental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general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dirty="0">
                <a:latin typeface="Calibri"/>
                <a:cs typeface="Calibri"/>
              </a:rPr>
              <a:t>services and  </a:t>
            </a:r>
            <a:r>
              <a:rPr sz="2000" spc="-10" dirty="0">
                <a:latin typeface="Calibri"/>
                <a:cs typeface="Calibri"/>
              </a:rPr>
              <a:t>providing </a:t>
            </a:r>
            <a:r>
              <a:rPr sz="2000" spc="-5" dirty="0">
                <a:latin typeface="Calibri"/>
                <a:cs typeface="Calibri"/>
              </a:rPr>
              <a:t>basic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care </a:t>
            </a:r>
            <a:r>
              <a:rPr sz="2000" spc="-15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trained health </a:t>
            </a:r>
            <a:r>
              <a:rPr sz="2000" spc="-25" dirty="0">
                <a:latin typeface="Calibri"/>
                <a:cs typeface="Calibri"/>
              </a:rPr>
              <a:t>workers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doctors,  </a:t>
            </a:r>
            <a:r>
              <a:rPr sz="2000" spc="-5" dirty="0">
                <a:latin typeface="Calibri"/>
                <a:cs typeface="Calibri"/>
              </a:rPr>
              <a:t>supported </a:t>
            </a:r>
            <a:r>
              <a:rPr sz="2000" spc="-15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Multi-country </a:t>
            </a:r>
            <a:r>
              <a:rPr sz="2000" spc="-10" dirty="0">
                <a:latin typeface="Calibri"/>
                <a:cs typeface="Calibri"/>
              </a:rPr>
              <a:t>collaborative project </a:t>
            </a:r>
            <a:r>
              <a:rPr sz="2000" spc="-5" dirty="0">
                <a:latin typeface="Calibri"/>
                <a:cs typeface="Calibri"/>
              </a:rPr>
              <a:t>initiated </a:t>
            </a:r>
            <a:r>
              <a:rPr sz="2000" spc="-15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the WHO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carried out in </a:t>
            </a:r>
            <a:r>
              <a:rPr sz="2000" dirty="0">
                <a:latin typeface="Calibri"/>
                <a:cs typeface="Calibri"/>
              </a:rPr>
              <a:t>7 </a:t>
            </a:r>
            <a:r>
              <a:rPr sz="2000" spc="-10" dirty="0">
                <a:latin typeface="Calibri"/>
                <a:cs typeface="Calibri"/>
              </a:rPr>
              <a:t>geographically defined </a:t>
            </a:r>
            <a:r>
              <a:rPr sz="2000" spc="-5" dirty="0">
                <a:latin typeface="Calibri"/>
                <a:cs typeface="Calibri"/>
              </a:rPr>
              <a:t>areas </a:t>
            </a:r>
            <a:r>
              <a:rPr sz="2000" dirty="0">
                <a:latin typeface="Calibri"/>
                <a:cs typeface="Calibri"/>
              </a:rPr>
              <a:t>in 7 </a:t>
            </a:r>
            <a:r>
              <a:rPr sz="2000" spc="-10" dirty="0">
                <a:latin typeface="Calibri"/>
                <a:cs typeface="Calibri"/>
              </a:rPr>
              <a:t>developing  </a:t>
            </a:r>
            <a:r>
              <a:rPr sz="2000" spc="-5" dirty="0">
                <a:latin typeface="Calibri"/>
                <a:cs typeface="Calibri"/>
              </a:rPr>
              <a:t>countries.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department of </a:t>
            </a:r>
            <a:r>
              <a:rPr sz="2000" spc="-10" dirty="0">
                <a:latin typeface="Calibri"/>
                <a:cs typeface="Calibri"/>
              </a:rPr>
              <a:t>psychiatry </a:t>
            </a:r>
            <a:r>
              <a:rPr sz="2000" spc="-5" dirty="0">
                <a:latin typeface="Calibri"/>
                <a:cs typeface="Calibri"/>
              </a:rPr>
              <a:t>(PGIMER)in </a:t>
            </a:r>
            <a:r>
              <a:rPr sz="2000" spc="-10" dirty="0">
                <a:latin typeface="Calibri"/>
                <a:cs typeface="Calibri"/>
              </a:rPr>
              <a:t>Chandigarh </a:t>
            </a:r>
            <a:r>
              <a:rPr sz="2000" spc="-15" dirty="0">
                <a:latin typeface="Calibri"/>
                <a:cs typeface="Calibri"/>
              </a:rPr>
              <a:t>was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centre </a:t>
            </a:r>
            <a:r>
              <a:rPr sz="2000" spc="-5" dirty="0">
                <a:latin typeface="Calibri"/>
                <a:cs typeface="Calibri"/>
              </a:rPr>
              <a:t>in  </a:t>
            </a:r>
            <a:r>
              <a:rPr sz="2000" dirty="0">
                <a:latin typeface="Calibri"/>
                <a:cs typeface="Calibri"/>
              </a:rPr>
              <a:t>India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the model </a:t>
            </a:r>
            <a:r>
              <a:rPr sz="2000" spc="-10" dirty="0">
                <a:latin typeface="Calibri"/>
                <a:cs typeface="Calibri"/>
              </a:rPr>
              <a:t>was developed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Raipur Rani </a:t>
            </a:r>
            <a:r>
              <a:rPr sz="2000" spc="-5" dirty="0">
                <a:latin typeface="Calibri"/>
                <a:cs typeface="Calibri"/>
              </a:rPr>
              <a:t>block in </a:t>
            </a:r>
            <a:r>
              <a:rPr sz="2000" spc="-10" dirty="0">
                <a:latin typeface="Calibri"/>
                <a:cs typeface="Calibri"/>
              </a:rPr>
              <a:t>Haryana  </a:t>
            </a:r>
            <a:r>
              <a:rPr sz="2000" spc="-20" dirty="0">
                <a:latin typeface="Calibri"/>
                <a:cs typeface="Calibri"/>
              </a:rPr>
              <a:t>state.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305561"/>
            <a:ext cx="82867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13155" algn="l"/>
                <a:tab pos="1416050" algn="l"/>
                <a:tab pos="2304415" algn="l"/>
                <a:tab pos="2348865" algn="l"/>
                <a:tab pos="2818765" algn="l"/>
                <a:tab pos="4164329" algn="l"/>
                <a:tab pos="4292600" algn="l"/>
                <a:tab pos="5665470" algn="l"/>
                <a:tab pos="6013450" algn="l"/>
                <a:tab pos="6299835" algn="l"/>
                <a:tab pos="7973059" algn="l"/>
              </a:tabLst>
            </a:pPr>
            <a:r>
              <a:rPr sz="2800" i="1" spc="-5" dirty="0">
                <a:solidFill>
                  <a:srgbClr val="375F92"/>
                </a:solidFill>
              </a:rPr>
              <a:t>Indian	Cou</a:t>
            </a:r>
            <a:r>
              <a:rPr sz="2800" i="1" dirty="0">
                <a:solidFill>
                  <a:srgbClr val="375F92"/>
                </a:solidFill>
              </a:rPr>
              <a:t>n</a:t>
            </a:r>
            <a:r>
              <a:rPr sz="2800" i="1" spc="-5" dirty="0">
                <a:solidFill>
                  <a:srgbClr val="375F92"/>
                </a:solidFill>
              </a:rPr>
              <a:t>cil</a:t>
            </a:r>
            <a:r>
              <a:rPr sz="2800" i="1" dirty="0">
                <a:solidFill>
                  <a:srgbClr val="375F92"/>
                </a:solidFill>
              </a:rPr>
              <a:t>		</a:t>
            </a:r>
            <a:r>
              <a:rPr sz="2800" i="1" spc="-5" dirty="0">
                <a:solidFill>
                  <a:srgbClr val="375F92"/>
                </a:solidFill>
              </a:rPr>
              <a:t>of</a:t>
            </a:r>
            <a:r>
              <a:rPr sz="2800" i="1" dirty="0">
                <a:solidFill>
                  <a:srgbClr val="375F92"/>
                </a:solidFill>
              </a:rPr>
              <a:t>	</a:t>
            </a:r>
            <a:r>
              <a:rPr sz="2800" i="1" spc="-10" dirty="0">
                <a:solidFill>
                  <a:srgbClr val="375F92"/>
                </a:solidFill>
              </a:rPr>
              <a:t>Medi</a:t>
            </a:r>
            <a:r>
              <a:rPr sz="2800" i="1" spc="-35" dirty="0">
                <a:solidFill>
                  <a:srgbClr val="375F92"/>
                </a:solidFill>
              </a:rPr>
              <a:t>c</a:t>
            </a:r>
            <a:r>
              <a:rPr sz="2800" i="1" spc="-5" dirty="0">
                <a:solidFill>
                  <a:srgbClr val="375F92"/>
                </a:solidFill>
              </a:rPr>
              <a:t>al</a:t>
            </a:r>
            <a:r>
              <a:rPr sz="2800" i="1" dirty="0">
                <a:solidFill>
                  <a:srgbClr val="375F92"/>
                </a:solidFill>
              </a:rPr>
              <a:t>	</a:t>
            </a:r>
            <a:r>
              <a:rPr sz="2800" i="1" spc="-35" dirty="0">
                <a:solidFill>
                  <a:srgbClr val="375F92"/>
                </a:solidFill>
              </a:rPr>
              <a:t>R</a:t>
            </a:r>
            <a:r>
              <a:rPr sz="2800" i="1" spc="-10" dirty="0">
                <a:solidFill>
                  <a:srgbClr val="375F92"/>
                </a:solidFill>
              </a:rPr>
              <a:t>esearc</a:t>
            </a:r>
            <a:r>
              <a:rPr sz="2800" i="1" spc="-5" dirty="0">
                <a:solidFill>
                  <a:srgbClr val="375F92"/>
                </a:solidFill>
              </a:rPr>
              <a:t>h</a:t>
            </a:r>
            <a:r>
              <a:rPr sz="2800" i="1" dirty="0">
                <a:solidFill>
                  <a:srgbClr val="375F92"/>
                </a:solidFill>
              </a:rPr>
              <a:t>	</a:t>
            </a:r>
            <a:r>
              <a:rPr sz="2800" i="1" spc="-5" dirty="0">
                <a:solidFill>
                  <a:srgbClr val="375F92"/>
                </a:solidFill>
              </a:rPr>
              <a:t>–</a:t>
            </a:r>
            <a:r>
              <a:rPr sz="2800" i="1" dirty="0">
                <a:solidFill>
                  <a:srgbClr val="375F92"/>
                </a:solidFill>
              </a:rPr>
              <a:t>	</a:t>
            </a:r>
            <a:r>
              <a:rPr sz="2800" i="1" spc="-10" dirty="0">
                <a:solidFill>
                  <a:srgbClr val="375F92"/>
                </a:solidFill>
              </a:rPr>
              <a:t>Depar</a:t>
            </a:r>
            <a:r>
              <a:rPr sz="2800" i="1" dirty="0">
                <a:solidFill>
                  <a:srgbClr val="375F92"/>
                </a:solidFill>
              </a:rPr>
              <a:t>t</a:t>
            </a:r>
            <a:r>
              <a:rPr sz="2800" i="1" spc="-5" dirty="0">
                <a:solidFill>
                  <a:srgbClr val="375F92"/>
                </a:solidFill>
              </a:rPr>
              <a:t>me</a:t>
            </a:r>
            <a:r>
              <a:rPr sz="2800" i="1" spc="-25" dirty="0">
                <a:solidFill>
                  <a:srgbClr val="375F92"/>
                </a:solidFill>
              </a:rPr>
              <a:t>n</a:t>
            </a:r>
            <a:r>
              <a:rPr sz="2800" i="1" spc="-5" dirty="0">
                <a:solidFill>
                  <a:srgbClr val="375F92"/>
                </a:solidFill>
              </a:rPr>
              <a:t>t</a:t>
            </a:r>
            <a:r>
              <a:rPr sz="2800" i="1" dirty="0">
                <a:solidFill>
                  <a:srgbClr val="375F92"/>
                </a:solidFill>
              </a:rPr>
              <a:t>	</a:t>
            </a:r>
            <a:r>
              <a:rPr sz="2800" i="1" spc="-5" dirty="0">
                <a:solidFill>
                  <a:srgbClr val="375F92"/>
                </a:solidFill>
              </a:rPr>
              <a:t>of </a:t>
            </a:r>
            <a:r>
              <a:rPr sz="2800" spc="-5" dirty="0">
                <a:solidFill>
                  <a:srgbClr val="375F92"/>
                </a:solidFill>
              </a:rPr>
              <a:t> </a:t>
            </a:r>
            <a:r>
              <a:rPr sz="2800" spc="-10" dirty="0">
                <a:solidFill>
                  <a:srgbClr val="375F92"/>
                </a:solidFill>
              </a:rPr>
              <a:t>Sc</a:t>
            </a:r>
            <a:r>
              <a:rPr sz="2800" spc="-20" dirty="0">
                <a:solidFill>
                  <a:srgbClr val="375F92"/>
                </a:solidFill>
              </a:rPr>
              <a:t>i</a:t>
            </a:r>
            <a:r>
              <a:rPr sz="2800" spc="-10" dirty="0">
                <a:solidFill>
                  <a:srgbClr val="375F92"/>
                </a:solidFill>
              </a:rPr>
              <a:t>en</a:t>
            </a:r>
            <a:r>
              <a:rPr sz="2800" spc="-25" dirty="0">
                <a:solidFill>
                  <a:srgbClr val="375F92"/>
                </a:solidFill>
              </a:rPr>
              <a:t>c</a:t>
            </a:r>
            <a:r>
              <a:rPr sz="2800" spc="-5" dirty="0">
                <a:solidFill>
                  <a:srgbClr val="375F92"/>
                </a:solidFill>
              </a:rPr>
              <a:t>e</a:t>
            </a:r>
            <a:r>
              <a:rPr sz="2800" dirty="0">
                <a:solidFill>
                  <a:srgbClr val="375F92"/>
                </a:solidFill>
              </a:rPr>
              <a:t>		</a:t>
            </a:r>
            <a:r>
              <a:rPr sz="2800" spc="-5" dirty="0">
                <a:solidFill>
                  <a:srgbClr val="375F92"/>
                </a:solidFill>
              </a:rPr>
              <a:t>and</a:t>
            </a:r>
            <a:r>
              <a:rPr sz="2800" dirty="0">
                <a:solidFill>
                  <a:srgbClr val="375F92"/>
                </a:solidFill>
              </a:rPr>
              <a:t>	</a:t>
            </a:r>
            <a:r>
              <a:rPr sz="2800" spc="-229" dirty="0">
                <a:solidFill>
                  <a:srgbClr val="375F92"/>
                </a:solidFill>
              </a:rPr>
              <a:t>T</a:t>
            </a:r>
            <a:r>
              <a:rPr sz="2800" spc="-10" dirty="0">
                <a:solidFill>
                  <a:srgbClr val="375F92"/>
                </a:solidFill>
              </a:rPr>
              <a:t>echn</a:t>
            </a:r>
            <a:r>
              <a:rPr sz="2800" dirty="0">
                <a:solidFill>
                  <a:srgbClr val="375F92"/>
                </a:solidFill>
              </a:rPr>
              <a:t>o</a:t>
            </a:r>
            <a:r>
              <a:rPr sz="2800" spc="-5" dirty="0">
                <a:solidFill>
                  <a:srgbClr val="375F92"/>
                </a:solidFill>
              </a:rPr>
              <a:t>logy</a:t>
            </a:r>
            <a:r>
              <a:rPr sz="2800" dirty="0">
                <a:solidFill>
                  <a:srgbClr val="375F92"/>
                </a:solidFill>
              </a:rPr>
              <a:t>		</a:t>
            </a:r>
            <a:r>
              <a:rPr sz="2800" spc="-5" dirty="0">
                <a:solidFill>
                  <a:srgbClr val="375F92"/>
                </a:solidFill>
              </a:rPr>
              <a:t>(</a:t>
            </a:r>
            <a:r>
              <a:rPr sz="2800" spc="-15" dirty="0">
                <a:solidFill>
                  <a:srgbClr val="375F92"/>
                </a:solidFill>
              </a:rPr>
              <a:t>I</a:t>
            </a:r>
            <a:r>
              <a:rPr sz="2800" spc="-5" dirty="0">
                <a:solidFill>
                  <a:srgbClr val="375F92"/>
                </a:solidFill>
              </a:rPr>
              <a:t>CM</a:t>
            </a:r>
            <a:r>
              <a:rPr sz="2800" spc="-10" dirty="0">
                <a:solidFill>
                  <a:srgbClr val="375F92"/>
                </a:solidFill>
              </a:rPr>
              <a:t>R-D</a:t>
            </a:r>
            <a:r>
              <a:rPr sz="2800" spc="-35" dirty="0">
                <a:solidFill>
                  <a:srgbClr val="375F92"/>
                </a:solidFill>
              </a:rPr>
              <a:t>S</a:t>
            </a:r>
            <a:r>
              <a:rPr sz="2800" spc="-10" dirty="0">
                <a:solidFill>
                  <a:srgbClr val="375F92"/>
                </a:solidFill>
              </a:rPr>
              <a:t>T</a:t>
            </a:r>
            <a:r>
              <a:rPr sz="2800" spc="-5" dirty="0">
                <a:solidFill>
                  <a:srgbClr val="375F92"/>
                </a:solidFill>
              </a:rPr>
              <a:t>)</a:t>
            </a:r>
            <a:r>
              <a:rPr sz="2800" dirty="0">
                <a:solidFill>
                  <a:srgbClr val="375F92"/>
                </a:solidFill>
              </a:rPr>
              <a:t>		</a:t>
            </a:r>
            <a:r>
              <a:rPr sz="2800" spc="-5" dirty="0">
                <a:solidFill>
                  <a:srgbClr val="375F92"/>
                </a:solidFill>
              </a:rPr>
              <a:t>Coll</a:t>
            </a:r>
            <a:r>
              <a:rPr sz="2800" spc="-15" dirty="0">
                <a:solidFill>
                  <a:srgbClr val="375F92"/>
                </a:solidFill>
              </a:rPr>
              <a:t>a</a:t>
            </a:r>
            <a:r>
              <a:rPr sz="2800" spc="-5" dirty="0">
                <a:solidFill>
                  <a:srgbClr val="375F92"/>
                </a:solidFill>
              </a:rPr>
              <a:t>borative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4065" y="1075479"/>
            <a:ext cx="8135620" cy="44983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b="1" i="1" spc="-5" dirty="0">
                <a:solidFill>
                  <a:srgbClr val="375F92"/>
                </a:solidFill>
                <a:latin typeface="Calibri"/>
                <a:cs typeface="Calibri"/>
              </a:rPr>
              <a:t>project on </a:t>
            </a:r>
            <a:r>
              <a:rPr sz="2800" b="1" i="1" spc="-10" dirty="0">
                <a:solidFill>
                  <a:srgbClr val="375F92"/>
                </a:solidFill>
                <a:latin typeface="Calibri"/>
                <a:cs typeface="Calibri"/>
              </a:rPr>
              <a:t>‘Severe </a:t>
            </a:r>
            <a:r>
              <a:rPr sz="2800" b="1" i="1" spc="-15" dirty="0">
                <a:solidFill>
                  <a:srgbClr val="375F92"/>
                </a:solidFill>
                <a:latin typeface="Calibri"/>
                <a:cs typeface="Calibri"/>
              </a:rPr>
              <a:t>Mental</a:t>
            </a:r>
            <a:r>
              <a:rPr sz="2800" b="1" i="1" spc="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375F92"/>
                </a:solidFill>
                <a:latin typeface="Calibri"/>
                <a:cs typeface="Calibri"/>
              </a:rPr>
              <a:t>Morbidity’</a:t>
            </a:r>
            <a:endParaRPr sz="2800">
              <a:latin typeface="Calibri"/>
              <a:cs typeface="Calibri"/>
            </a:endParaRPr>
          </a:p>
          <a:p>
            <a:pPr marL="417195" marR="5080" indent="-342900" algn="just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417830" algn="l"/>
              </a:tabLst>
            </a:pPr>
            <a:r>
              <a:rPr sz="2000" spc="-5" dirty="0">
                <a:latin typeface="Calibri"/>
                <a:cs typeface="Calibri"/>
              </a:rPr>
              <a:t>During the </a:t>
            </a:r>
            <a:r>
              <a:rPr sz="2000" spc="-10" dirty="0">
                <a:latin typeface="Calibri"/>
                <a:cs typeface="Calibri"/>
              </a:rPr>
              <a:t>late </a:t>
            </a:r>
            <a:r>
              <a:rPr sz="2000" spc="-5" dirty="0">
                <a:latin typeface="Calibri"/>
                <a:cs typeface="Calibri"/>
              </a:rPr>
              <a:t>1970s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the early 1980s, ICMR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the Department of  science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5" dirty="0">
                <a:latin typeface="Calibri"/>
                <a:cs typeface="Calibri"/>
              </a:rPr>
              <a:t>Technology </a:t>
            </a:r>
            <a:r>
              <a:rPr sz="2000" spc="-10" dirty="0">
                <a:latin typeface="Calibri"/>
                <a:cs typeface="Calibri"/>
              </a:rPr>
              <a:t>(DST) ,Government </a:t>
            </a:r>
            <a:r>
              <a:rPr sz="2000" spc="-5" dirty="0">
                <a:latin typeface="Calibri"/>
                <a:cs typeface="Calibri"/>
              </a:rPr>
              <a:t>of India funded </a:t>
            </a:r>
            <a:r>
              <a:rPr sz="2000" dirty="0">
                <a:latin typeface="Calibri"/>
                <a:cs typeface="Calibri"/>
              </a:rPr>
              <a:t>a 4 </a:t>
            </a:r>
            <a:r>
              <a:rPr sz="2000" spc="-10" dirty="0">
                <a:latin typeface="Calibri"/>
                <a:cs typeface="Calibri"/>
              </a:rPr>
              <a:t>centre  collaborative </a:t>
            </a:r>
            <a:r>
              <a:rPr sz="2000" spc="-5" dirty="0">
                <a:latin typeface="Calibri"/>
                <a:cs typeface="Calibri"/>
              </a:rPr>
              <a:t>study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evaluate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feasibility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training </a:t>
            </a:r>
            <a:r>
              <a:rPr sz="2000" dirty="0">
                <a:latin typeface="Calibri"/>
                <a:cs typeface="Calibri"/>
              </a:rPr>
              <a:t>PHC </a:t>
            </a:r>
            <a:r>
              <a:rPr sz="2000" spc="-20" dirty="0">
                <a:latin typeface="Calibri"/>
                <a:cs typeface="Calibri"/>
              </a:rPr>
              <a:t>staff </a:t>
            </a:r>
            <a:r>
              <a:rPr sz="2000" spc="-25" dirty="0">
                <a:latin typeface="Calibri"/>
                <a:cs typeface="Calibri"/>
              </a:rPr>
              <a:t>to  </a:t>
            </a:r>
            <a:r>
              <a:rPr sz="2000" spc="-10" dirty="0">
                <a:latin typeface="Calibri"/>
                <a:cs typeface="Calibri"/>
              </a:rPr>
              <a:t>provide mental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care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part of </a:t>
            </a:r>
            <a:r>
              <a:rPr sz="2000" dirty="0">
                <a:latin typeface="Calibri"/>
                <a:cs typeface="Calibri"/>
              </a:rPr>
              <a:t>their </a:t>
            </a:r>
            <a:r>
              <a:rPr sz="2000" spc="-10" dirty="0">
                <a:latin typeface="Calibri"/>
                <a:cs typeface="Calibri"/>
              </a:rPr>
              <a:t>routine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work.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17195" marR="5715" indent="-342900" algn="just">
              <a:lnSpc>
                <a:spcPct val="100000"/>
              </a:lnSpc>
              <a:buFont typeface="Arial"/>
              <a:buChar char="•"/>
              <a:tabLst>
                <a:tab pos="475615" algn="l"/>
              </a:tabLst>
            </a:pPr>
            <a:r>
              <a:rPr dirty="0"/>
              <a:t>	</a:t>
            </a:r>
            <a:r>
              <a:rPr sz="2000" spc="-10" dirty="0">
                <a:latin typeface="Calibri"/>
                <a:cs typeface="Calibri"/>
              </a:rPr>
              <a:t>Evaluation was </a:t>
            </a:r>
            <a:r>
              <a:rPr sz="2000" spc="-5" dirty="0">
                <a:latin typeface="Calibri"/>
                <a:cs typeface="Calibri"/>
              </a:rPr>
              <a:t>carried out </a:t>
            </a:r>
            <a:r>
              <a:rPr sz="2000" spc="-2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1 </a:t>
            </a:r>
            <a:r>
              <a:rPr sz="2000" spc="-5" dirty="0">
                <a:latin typeface="Calibri"/>
                <a:cs typeface="Calibri"/>
              </a:rPr>
              <a:t>year </a:t>
            </a:r>
            <a:r>
              <a:rPr sz="2000" spc="-10" dirty="0">
                <a:latin typeface="Calibri"/>
                <a:cs typeface="Calibri"/>
              </a:rPr>
              <a:t>covering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population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40, 000 in </a:t>
            </a:r>
            <a:r>
              <a:rPr sz="2000" dirty="0">
                <a:latin typeface="Calibri"/>
                <a:cs typeface="Calibri"/>
              </a:rPr>
              <a:t>a  PHC </a:t>
            </a:r>
            <a:r>
              <a:rPr sz="2000" spc="-15" dirty="0">
                <a:latin typeface="Calibri"/>
                <a:cs typeface="Calibri"/>
              </a:rPr>
              <a:t>at four </a:t>
            </a:r>
            <a:r>
              <a:rPr sz="2000" spc="-10" dirty="0">
                <a:latin typeface="Calibri"/>
                <a:cs typeface="Calibri"/>
              </a:rPr>
              <a:t>centres, </a:t>
            </a:r>
            <a:r>
              <a:rPr sz="2000" spc="-5" dirty="0">
                <a:latin typeface="Calibri"/>
                <a:cs typeface="Calibri"/>
              </a:rPr>
              <a:t>one </a:t>
            </a:r>
            <a:r>
              <a:rPr sz="2000" dirty="0">
                <a:latin typeface="Calibri"/>
                <a:cs typeface="Calibri"/>
              </a:rPr>
              <a:t>each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South, North, </a:t>
            </a:r>
            <a:r>
              <a:rPr sz="2000" spc="-15" dirty="0">
                <a:latin typeface="Calibri"/>
                <a:cs typeface="Calibri"/>
              </a:rPr>
              <a:t>East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5" dirty="0">
                <a:latin typeface="Calibri"/>
                <a:cs typeface="Calibri"/>
              </a:rPr>
              <a:t>West </a:t>
            </a:r>
            <a:r>
              <a:rPr sz="2000" spc="-5" dirty="0">
                <a:latin typeface="Calibri"/>
                <a:cs typeface="Calibri"/>
              </a:rPr>
              <a:t>of the  </a:t>
            </a:r>
            <a:r>
              <a:rPr sz="2000" spc="-20" dirty="0">
                <a:latin typeface="Calibri"/>
                <a:cs typeface="Calibri"/>
              </a:rPr>
              <a:t>country, </a:t>
            </a:r>
            <a:r>
              <a:rPr sz="2000" spc="-10" dirty="0">
                <a:latin typeface="Calibri"/>
                <a:cs typeface="Calibri"/>
              </a:rPr>
              <a:t>Bangalore, Patiala, Calcutta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Baroda.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17195" marR="5715" indent="-342900" algn="just">
              <a:lnSpc>
                <a:spcPct val="100000"/>
              </a:lnSpc>
              <a:buFont typeface="Arial"/>
              <a:buChar char="•"/>
              <a:tabLst>
                <a:tab pos="475615" algn="l"/>
              </a:tabLst>
            </a:pPr>
            <a:r>
              <a:rPr dirty="0"/>
              <a:t>	</a:t>
            </a: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end </a:t>
            </a:r>
            <a:r>
              <a:rPr sz="2000" spc="-1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one year period </a:t>
            </a:r>
            <a:r>
              <a:rPr sz="2000" dirty="0">
                <a:latin typeface="Calibri"/>
                <a:cs typeface="Calibri"/>
              </a:rPr>
              <a:t>about </a:t>
            </a:r>
            <a:r>
              <a:rPr sz="2000" spc="-5" dirty="0">
                <a:latin typeface="Calibri"/>
                <a:cs typeface="Calibri"/>
              </a:rPr>
              <a:t>20% of </a:t>
            </a:r>
            <a:r>
              <a:rPr sz="2000" dirty="0">
                <a:latin typeface="Calibri"/>
                <a:cs typeface="Calibri"/>
              </a:rPr>
              <a:t>the actual </a:t>
            </a:r>
            <a:r>
              <a:rPr sz="2000" spc="-5" dirty="0">
                <a:latin typeface="Calibri"/>
                <a:cs typeface="Calibri"/>
              </a:rPr>
              <a:t>cases </a:t>
            </a:r>
            <a:r>
              <a:rPr sz="2000" spc="-15" dirty="0">
                <a:latin typeface="Calibri"/>
                <a:cs typeface="Calibri"/>
              </a:rPr>
              <a:t>were  </a:t>
            </a:r>
            <a:r>
              <a:rPr sz="2000" dirty="0">
                <a:latin typeface="Calibri"/>
                <a:cs typeface="Calibri"/>
              </a:rPr>
              <a:t>identified and </a:t>
            </a:r>
            <a:r>
              <a:rPr sz="2000" spc="-5" dirty="0">
                <a:latin typeface="Calibri"/>
                <a:cs typeface="Calibri"/>
              </a:rPr>
              <a:t>managed by the </a:t>
            </a:r>
            <a:r>
              <a:rPr sz="2000" dirty="0">
                <a:latin typeface="Calibri"/>
                <a:cs typeface="Calibri"/>
              </a:rPr>
              <a:t>PHC </a:t>
            </a:r>
            <a:r>
              <a:rPr sz="2000" spc="-10" dirty="0">
                <a:latin typeface="Calibri"/>
                <a:cs typeface="Calibri"/>
              </a:rPr>
              <a:t>personnel </a:t>
            </a:r>
            <a:r>
              <a:rPr sz="2000" spc="-5" dirty="0">
                <a:latin typeface="Calibri"/>
                <a:cs typeface="Calibri"/>
              </a:rPr>
              <a:t>under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overall  </a:t>
            </a:r>
            <a:r>
              <a:rPr sz="2000" dirty="0">
                <a:latin typeface="Calibri"/>
                <a:cs typeface="Calibri"/>
              </a:rPr>
              <a:t>supervision of the </a:t>
            </a:r>
            <a:r>
              <a:rPr sz="2000" spc="-10" dirty="0">
                <a:latin typeface="Calibri"/>
                <a:cs typeface="Calibri"/>
              </a:rPr>
              <a:t>centre</a:t>
            </a:r>
            <a:r>
              <a:rPr sz="2000" spc="-20" dirty="0">
                <a:latin typeface="Calibri"/>
                <a:cs typeface="Calibri"/>
              </a:rPr>
              <a:t> staff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84554"/>
            <a:ext cx="7917815" cy="3745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above </a:t>
            </a:r>
            <a:r>
              <a:rPr sz="2000" spc="-15" dirty="0">
                <a:latin typeface="Calibri"/>
                <a:cs typeface="Calibri"/>
              </a:rPr>
              <a:t>factors </a:t>
            </a:r>
            <a:r>
              <a:rPr sz="2000" spc="-5" dirty="0">
                <a:latin typeface="Calibri"/>
                <a:cs typeface="Calibri"/>
              </a:rPr>
              <a:t>contributed in </a:t>
            </a:r>
            <a:r>
              <a:rPr sz="2000" spc="-10" dirty="0">
                <a:latin typeface="Calibri"/>
                <a:cs typeface="Calibri"/>
              </a:rPr>
              <a:t>drafting </a:t>
            </a:r>
            <a:r>
              <a:rPr sz="2000" dirty="0">
                <a:latin typeface="Calibri"/>
                <a:cs typeface="Calibri"/>
              </a:rPr>
              <a:t>of 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NMHP.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draft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0" dirty="0">
                <a:latin typeface="Calibri"/>
                <a:cs typeface="Calibri"/>
              </a:rPr>
              <a:t>NMHP, </a:t>
            </a:r>
            <a:r>
              <a:rPr sz="2000" spc="-10" dirty="0">
                <a:latin typeface="Calibri"/>
                <a:cs typeface="Calibri"/>
              </a:rPr>
              <a:t>written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expert drafting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committee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consisted of some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leading, </a:t>
            </a:r>
            <a:r>
              <a:rPr sz="2000" dirty="0">
                <a:latin typeface="Calibri"/>
                <a:cs typeface="Calibri"/>
              </a:rPr>
              <a:t>senior </a:t>
            </a:r>
            <a:r>
              <a:rPr sz="2000" spc="-10" dirty="0">
                <a:latin typeface="Calibri"/>
                <a:cs typeface="Calibri"/>
              </a:rPr>
              <a:t>psychiatrists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India</a:t>
            </a:r>
            <a:endParaRPr sz="2000">
              <a:latin typeface="Calibri"/>
              <a:cs typeface="Calibri"/>
            </a:endParaRPr>
          </a:p>
          <a:p>
            <a:pPr marL="355600" marR="37846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reviewed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revised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two national </a:t>
            </a:r>
            <a:r>
              <a:rPr sz="2000" spc="-10" dirty="0">
                <a:latin typeface="Calibri"/>
                <a:cs typeface="Calibri"/>
              </a:rPr>
              <a:t>workshops attended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large  </a:t>
            </a:r>
            <a:r>
              <a:rPr sz="200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of mental </a:t>
            </a:r>
            <a:r>
              <a:rPr sz="2000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professionals </a:t>
            </a:r>
            <a:r>
              <a:rPr sz="2000" dirty="0">
                <a:latin typeface="Calibri"/>
                <a:cs typeface="Calibri"/>
              </a:rPr>
              <a:t>and other </a:t>
            </a:r>
            <a:r>
              <a:rPr sz="2000" spc="-15" dirty="0">
                <a:latin typeface="Calibri"/>
                <a:cs typeface="Calibri"/>
              </a:rPr>
              <a:t>stakeholders </a:t>
            </a:r>
            <a:r>
              <a:rPr sz="2000" dirty="0">
                <a:latin typeface="Calibri"/>
                <a:cs typeface="Calibri"/>
              </a:rPr>
              <a:t>during  1981-82,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adoption 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Central </a:t>
            </a:r>
            <a:r>
              <a:rPr sz="2000" dirty="0">
                <a:latin typeface="Calibri"/>
                <a:cs typeface="Calibri"/>
              </a:rPr>
              <a:t>Council </a:t>
            </a:r>
            <a:r>
              <a:rPr sz="2000" spc="-5" dirty="0">
                <a:latin typeface="Calibri"/>
                <a:cs typeface="Calibri"/>
              </a:rPr>
              <a:t>of Health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Family </a:t>
            </a:r>
            <a:r>
              <a:rPr sz="2000" spc="-20" dirty="0">
                <a:latin typeface="Calibri"/>
                <a:cs typeface="Calibri"/>
              </a:rPr>
              <a:t>Welfare </a:t>
            </a:r>
            <a:r>
              <a:rPr sz="2000" dirty="0">
                <a:latin typeface="Calibri"/>
                <a:cs typeface="Calibri"/>
              </a:rPr>
              <a:t>(CCHFW) in  </a:t>
            </a:r>
            <a:r>
              <a:rPr sz="2000" spc="-5" dirty="0">
                <a:latin typeface="Calibri"/>
                <a:cs typeface="Calibri"/>
              </a:rPr>
              <a:t>August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1982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Government </a:t>
            </a:r>
            <a:r>
              <a:rPr sz="2000" dirty="0">
                <a:latin typeface="Calibri"/>
                <a:cs typeface="Calibri"/>
              </a:rPr>
              <a:t>of India has launched the National </a:t>
            </a:r>
            <a:r>
              <a:rPr sz="2000" spc="-5" dirty="0">
                <a:latin typeface="Calibri"/>
                <a:cs typeface="Calibri"/>
              </a:rPr>
              <a:t>Mental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Health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Programme </a:t>
            </a:r>
            <a:r>
              <a:rPr sz="2000" dirty="0">
                <a:latin typeface="Calibri"/>
                <a:cs typeface="Calibri"/>
              </a:rPr>
              <a:t>(NMHP) 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1982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1261" y="279272"/>
            <a:ext cx="11423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0" dirty="0">
                <a:solidFill>
                  <a:srgbClr val="375F92"/>
                </a:solidFill>
                <a:latin typeface="Calibri"/>
                <a:cs typeface="Calibri"/>
              </a:rPr>
              <a:t>Ai</a:t>
            </a:r>
            <a:r>
              <a:rPr sz="4400" b="0" i="0" spc="-15" dirty="0">
                <a:solidFill>
                  <a:srgbClr val="375F92"/>
                </a:solidFill>
                <a:latin typeface="Calibri"/>
                <a:cs typeface="Calibri"/>
              </a:rPr>
              <a:t>m</a:t>
            </a:r>
            <a:r>
              <a:rPr sz="4400" b="0" i="0" dirty="0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13484"/>
            <a:ext cx="8070850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7645" marR="5080" indent="-207645">
              <a:lnSpc>
                <a:spcPct val="100000"/>
              </a:lnSpc>
              <a:spcBef>
                <a:spcPts val="105"/>
              </a:spcBef>
              <a:buSzPct val="95000"/>
              <a:buAutoNum type="arabicPeriod"/>
              <a:tabLst>
                <a:tab pos="207645" algn="l"/>
              </a:tabLst>
            </a:pPr>
            <a:r>
              <a:rPr sz="2000" spc="-10" dirty="0">
                <a:latin typeface="Calibri"/>
                <a:cs typeface="Calibri"/>
              </a:rPr>
              <a:t>Prevention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treatment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neurological disorders </a:t>
            </a:r>
            <a:r>
              <a:rPr sz="2000" dirty="0">
                <a:latin typeface="Calibri"/>
                <a:cs typeface="Calibri"/>
              </a:rPr>
              <a:t>and their  </a:t>
            </a:r>
            <a:r>
              <a:rPr sz="2000" spc="-10" dirty="0">
                <a:latin typeface="Calibri"/>
                <a:cs typeface="Calibri"/>
              </a:rPr>
              <a:t>associated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disabilities.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262255" indent="-249554">
              <a:lnSpc>
                <a:spcPct val="100000"/>
              </a:lnSpc>
              <a:buSzPct val="95000"/>
              <a:buAutoNum type="arabicPeriod"/>
              <a:tabLst>
                <a:tab pos="262890" algn="l"/>
              </a:tabLst>
            </a:pPr>
            <a:r>
              <a:rPr sz="2000" spc="-5" dirty="0">
                <a:latin typeface="Calibri"/>
                <a:cs typeface="Calibri"/>
              </a:rPr>
              <a:t>Use of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 technology </a:t>
            </a:r>
            <a:r>
              <a:rPr sz="2000" spc="-15" dirty="0">
                <a:latin typeface="Calibri"/>
                <a:cs typeface="Calibri"/>
              </a:rPr>
              <a:t>to improve </a:t>
            </a:r>
            <a:r>
              <a:rPr sz="2000" spc="-10" dirty="0">
                <a:latin typeface="Calibri"/>
                <a:cs typeface="Calibri"/>
              </a:rPr>
              <a:t>general </a:t>
            </a:r>
            <a:r>
              <a:rPr sz="2000" spc="-5" dirty="0">
                <a:latin typeface="Calibri"/>
                <a:cs typeface="Calibri"/>
              </a:rPr>
              <a:t>health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buSzPct val="95000"/>
              <a:buAutoNum type="arabicPeriod"/>
              <a:tabLst>
                <a:tab pos="304165" algn="l"/>
              </a:tabLst>
            </a:pPr>
            <a:r>
              <a:rPr sz="2000" spc="-5" dirty="0">
                <a:latin typeface="Calibri"/>
                <a:cs typeface="Calibri"/>
              </a:rPr>
              <a:t>Application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mental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health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principles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total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national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development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improve </a:t>
            </a:r>
            <a:r>
              <a:rPr sz="2000" spc="-5" dirty="0">
                <a:latin typeface="Calibri"/>
                <a:cs typeface="Calibri"/>
              </a:rPr>
              <a:t>quality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life.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2978" y="483234"/>
            <a:ext cx="26384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Arial"/>
                <a:cs typeface="Arial"/>
              </a:rPr>
              <a:t>Objecti</a:t>
            </a:r>
            <a:r>
              <a:rPr sz="4400" b="0" i="0" spc="10" dirty="0">
                <a:latin typeface="Arial"/>
                <a:cs typeface="Arial"/>
              </a:rPr>
              <a:t>v</a:t>
            </a:r>
            <a:r>
              <a:rPr sz="4400" b="0" i="0" dirty="0">
                <a:latin typeface="Arial"/>
                <a:cs typeface="Arial"/>
              </a:rPr>
              <a:t>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371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300" spc="-90" dirty="0">
                <a:solidFill>
                  <a:srgbClr val="000000"/>
                </a:solidFill>
                <a:latin typeface="Arial"/>
                <a:cs typeface="Arial"/>
              </a:rPr>
              <a:t>1)To </a:t>
            </a: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ensure availability and accessibility of  minimum </a:t>
            </a:r>
            <a:r>
              <a:rPr sz="3300" spc="-5" dirty="0">
                <a:solidFill>
                  <a:srgbClr val="000000"/>
                </a:solidFill>
                <a:latin typeface="Arial"/>
                <a:cs typeface="Arial"/>
              </a:rPr>
              <a:t>mental </a:t>
            </a: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health care for all </a:t>
            </a:r>
            <a:r>
              <a:rPr sz="3300" spc="-5" dirty="0">
                <a:solidFill>
                  <a:srgbClr val="000000"/>
                </a:solidFill>
                <a:latin typeface="Arial"/>
                <a:cs typeface="Arial"/>
              </a:rPr>
              <a:t>in  </a:t>
            </a: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foreseeable future, particularly most  vulnerable and underprivileged section of  population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2978" y="483234"/>
            <a:ext cx="26384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Arial"/>
                <a:cs typeface="Arial"/>
              </a:rPr>
              <a:t>Objecti</a:t>
            </a:r>
            <a:r>
              <a:rPr sz="4400" b="0" i="0" spc="10" dirty="0">
                <a:latin typeface="Arial"/>
                <a:cs typeface="Arial"/>
              </a:rPr>
              <a:t>v</a:t>
            </a:r>
            <a:r>
              <a:rPr sz="4400" b="0" i="0" dirty="0">
                <a:latin typeface="Arial"/>
                <a:cs typeface="Arial"/>
              </a:rPr>
              <a:t>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880350" cy="364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8125" indent="-342900">
              <a:lnSpc>
                <a:spcPct val="100000"/>
              </a:lnSpc>
              <a:spcBef>
                <a:spcPts val="100"/>
              </a:spcBef>
              <a:buSzPct val="96969"/>
              <a:buAutoNum type="arabicParenR" startAt="2"/>
              <a:tabLst>
                <a:tab pos="386715" algn="l"/>
              </a:tabLst>
            </a:pPr>
            <a:r>
              <a:rPr sz="3300" dirty="0">
                <a:latin typeface="Arial"/>
                <a:cs typeface="Arial"/>
              </a:rPr>
              <a:t>Encourage application of mental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health  knowledge </a:t>
            </a:r>
            <a:r>
              <a:rPr sz="3300" spc="-5" dirty="0">
                <a:latin typeface="Arial"/>
                <a:cs typeface="Arial"/>
              </a:rPr>
              <a:t>in </a:t>
            </a:r>
            <a:r>
              <a:rPr sz="3300" dirty="0">
                <a:latin typeface="Arial"/>
                <a:cs typeface="Arial"/>
              </a:rPr>
              <a:t>general health care </a:t>
            </a:r>
            <a:r>
              <a:rPr sz="3300" spc="-5" dirty="0">
                <a:latin typeface="Arial"/>
                <a:cs typeface="Arial"/>
              </a:rPr>
              <a:t>and  </a:t>
            </a:r>
            <a:r>
              <a:rPr sz="3300" dirty="0">
                <a:latin typeface="Arial"/>
                <a:cs typeface="Arial"/>
              </a:rPr>
              <a:t>social</a:t>
            </a:r>
            <a:r>
              <a:rPr sz="3300" spc="-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development</a:t>
            </a:r>
            <a:endParaRPr sz="33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95"/>
              </a:spcBef>
              <a:buSzPct val="96969"/>
              <a:buAutoNum type="arabicParenR" startAt="2"/>
              <a:tabLst>
                <a:tab pos="386715" algn="l"/>
              </a:tabLst>
            </a:pPr>
            <a:r>
              <a:rPr sz="3300" dirty="0">
                <a:latin typeface="Arial"/>
                <a:cs typeface="Arial"/>
              </a:rPr>
              <a:t>Promote community participation in  </a:t>
            </a:r>
            <a:r>
              <a:rPr sz="3300" spc="-5" dirty="0">
                <a:latin typeface="Arial"/>
                <a:cs typeface="Arial"/>
              </a:rPr>
              <a:t>mental </a:t>
            </a:r>
            <a:r>
              <a:rPr sz="3300" dirty="0">
                <a:latin typeface="Arial"/>
                <a:cs typeface="Arial"/>
              </a:rPr>
              <a:t>health services development </a:t>
            </a:r>
            <a:r>
              <a:rPr sz="3300" spc="-5" dirty="0">
                <a:latin typeface="Arial"/>
                <a:cs typeface="Arial"/>
              </a:rPr>
              <a:t>and  </a:t>
            </a:r>
            <a:r>
              <a:rPr sz="3300" dirty="0">
                <a:latin typeface="Arial"/>
                <a:cs typeface="Arial"/>
              </a:rPr>
              <a:t>stimulate </a:t>
            </a:r>
            <a:r>
              <a:rPr sz="3300" spc="-10" dirty="0">
                <a:latin typeface="Arial"/>
                <a:cs typeface="Arial"/>
              </a:rPr>
              <a:t>efforts </a:t>
            </a:r>
            <a:r>
              <a:rPr sz="3300" dirty="0">
                <a:latin typeface="Arial"/>
                <a:cs typeface="Arial"/>
              </a:rPr>
              <a:t>towards </a:t>
            </a:r>
            <a:r>
              <a:rPr sz="3300" spc="-5" dirty="0">
                <a:latin typeface="Arial"/>
                <a:cs typeface="Arial"/>
              </a:rPr>
              <a:t>self-help in  </a:t>
            </a:r>
            <a:r>
              <a:rPr sz="3300" dirty="0">
                <a:latin typeface="Arial"/>
                <a:cs typeface="Arial"/>
              </a:rPr>
              <a:t>community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646" y="628903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20" dirty="0">
                <a:solidFill>
                  <a:srgbClr val="375F92"/>
                </a:solidFill>
                <a:latin typeface="Calibri"/>
                <a:cs typeface="Calibri"/>
              </a:rPr>
              <a:t>Strategies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26590"/>
            <a:ext cx="8073390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75" marR="6985" indent="-244475" algn="just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244475" algn="l"/>
              </a:tabLst>
            </a:pPr>
            <a:r>
              <a:rPr sz="2400" spc="-15" dirty="0">
                <a:latin typeface="Calibri"/>
                <a:cs typeface="Calibri"/>
              </a:rPr>
              <a:t>Integration </a:t>
            </a:r>
            <a:r>
              <a:rPr sz="2400" spc="-10" dirty="0">
                <a:latin typeface="Calibri"/>
                <a:cs typeface="Calibri"/>
              </a:rPr>
              <a:t>mental </a:t>
            </a:r>
            <a:r>
              <a:rPr sz="2400" spc="-5" dirty="0">
                <a:latin typeface="Calibri"/>
                <a:cs typeface="Calibri"/>
              </a:rPr>
              <a:t>health with primary health </a:t>
            </a:r>
            <a:r>
              <a:rPr sz="2400" spc="-15" dirty="0">
                <a:latin typeface="Calibri"/>
                <a:cs typeface="Calibri"/>
              </a:rPr>
              <a:t>care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dirty="0">
                <a:latin typeface="Calibri"/>
                <a:cs typeface="Calibri"/>
              </a:rPr>
              <a:t>the  NMHP</a:t>
            </a:r>
            <a:endParaRPr sz="2400">
              <a:latin typeface="Calibri"/>
              <a:cs typeface="Calibri"/>
            </a:endParaRPr>
          </a:p>
          <a:p>
            <a:pPr marL="339090" marR="5080" indent="-339090" algn="just">
              <a:lnSpc>
                <a:spcPct val="100000"/>
              </a:lnSpc>
              <a:spcBef>
                <a:spcPts val="575"/>
              </a:spcBef>
              <a:buSzPct val="95833"/>
              <a:buAutoNum type="arabicPeriod"/>
              <a:tabLst>
                <a:tab pos="339090" algn="l"/>
              </a:tabLst>
            </a:pPr>
            <a:r>
              <a:rPr sz="2400" spc="-10" dirty="0">
                <a:latin typeface="Calibri"/>
                <a:cs typeface="Calibri"/>
              </a:rPr>
              <a:t>Provision </a:t>
            </a:r>
            <a:r>
              <a:rPr sz="2400" spc="-5" dirty="0">
                <a:latin typeface="Calibri"/>
                <a:cs typeface="Calibri"/>
              </a:rPr>
              <a:t>of tertiary </a:t>
            </a:r>
            <a:r>
              <a:rPr sz="2400" spc="-20" dirty="0">
                <a:latin typeface="Calibri"/>
                <a:cs typeface="Calibri"/>
              </a:rPr>
              <a:t>care </a:t>
            </a:r>
            <a:r>
              <a:rPr sz="2400" spc="-10" dirty="0">
                <a:latin typeface="Calibri"/>
                <a:cs typeface="Calibri"/>
              </a:rPr>
              <a:t>institutions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treatment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mental  </a:t>
            </a:r>
            <a:r>
              <a:rPr sz="2400" spc="-15" dirty="0">
                <a:latin typeface="Calibri"/>
                <a:cs typeface="Calibri"/>
              </a:rPr>
              <a:t>disorders</a:t>
            </a:r>
            <a:endParaRPr sz="2400">
              <a:latin typeface="Calibri"/>
              <a:cs typeface="Calibri"/>
            </a:endParaRPr>
          </a:p>
          <a:p>
            <a:pPr marL="244475" marR="5715" indent="-244475" algn="just">
              <a:lnSpc>
                <a:spcPct val="100000"/>
              </a:lnSpc>
              <a:spcBef>
                <a:spcPts val="580"/>
              </a:spcBef>
              <a:buSzPct val="95833"/>
              <a:buAutoNum type="arabicPeriod"/>
              <a:tabLst>
                <a:tab pos="244475" algn="l"/>
              </a:tabLst>
            </a:pPr>
            <a:r>
              <a:rPr sz="2400" spc="-10" dirty="0">
                <a:latin typeface="Calibri"/>
                <a:cs typeface="Calibri"/>
              </a:rPr>
              <a:t>Eradicating </a:t>
            </a:r>
            <a:r>
              <a:rPr sz="2400" spc="-15" dirty="0">
                <a:latin typeface="Calibri"/>
                <a:cs typeface="Calibri"/>
              </a:rPr>
              <a:t>stigmatization </a:t>
            </a:r>
            <a:r>
              <a:rPr sz="2400" spc="-5" dirty="0">
                <a:latin typeface="Calibri"/>
                <a:cs typeface="Calibri"/>
              </a:rPr>
              <a:t>of mentally ill </a:t>
            </a:r>
            <a:r>
              <a:rPr sz="2400" spc="-10" dirty="0">
                <a:latin typeface="Calibri"/>
                <a:cs typeface="Calibri"/>
              </a:rPr>
              <a:t>patients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protecting their </a:t>
            </a:r>
            <a:r>
              <a:rPr sz="2400" spc="-5" dirty="0">
                <a:latin typeface="Calibri"/>
                <a:cs typeface="Calibri"/>
              </a:rPr>
              <a:t>rights </a:t>
            </a:r>
            <a:r>
              <a:rPr sz="2400" spc="-15" dirty="0">
                <a:latin typeface="Calibri"/>
                <a:cs typeface="Calibri"/>
              </a:rPr>
              <a:t>through </a:t>
            </a:r>
            <a:r>
              <a:rPr sz="2400" spc="-10" dirty="0">
                <a:latin typeface="Calibri"/>
                <a:cs typeface="Calibri"/>
              </a:rPr>
              <a:t>regulatory institutions </a:t>
            </a:r>
            <a:r>
              <a:rPr sz="2400" spc="-20" dirty="0">
                <a:latin typeface="Calibri"/>
                <a:cs typeface="Calibri"/>
              </a:rPr>
              <a:t>like </a:t>
            </a:r>
            <a:r>
              <a:rPr sz="2400" spc="-10" dirty="0">
                <a:latin typeface="Calibri"/>
                <a:cs typeface="Calibri"/>
              </a:rPr>
              <a:t>the  </a:t>
            </a:r>
            <a:r>
              <a:rPr sz="2400" spc="-15" dirty="0">
                <a:latin typeface="Calibri"/>
                <a:cs typeface="Calibri"/>
              </a:rPr>
              <a:t>Central </a:t>
            </a:r>
            <a:r>
              <a:rPr sz="2400" spc="-10" dirty="0">
                <a:latin typeface="Calibri"/>
                <a:cs typeface="Calibri"/>
              </a:rPr>
              <a:t>Mental </a:t>
            </a:r>
            <a:r>
              <a:rPr sz="2400" spc="-5" dirty="0">
                <a:latin typeface="Calibri"/>
                <a:cs typeface="Calibri"/>
              </a:rPr>
              <a:t>Health </a:t>
            </a:r>
            <a:r>
              <a:rPr sz="2400" dirty="0">
                <a:latin typeface="Calibri"/>
                <a:cs typeface="Calibri"/>
              </a:rPr>
              <a:t>Authority and </a:t>
            </a:r>
            <a:r>
              <a:rPr sz="2400" spc="-20" dirty="0">
                <a:latin typeface="Calibri"/>
                <a:cs typeface="Calibri"/>
              </a:rPr>
              <a:t>State </a:t>
            </a:r>
            <a:r>
              <a:rPr sz="2400" spc="-10" dirty="0">
                <a:latin typeface="Calibri"/>
                <a:cs typeface="Calibri"/>
              </a:rPr>
              <a:t>Mental </a:t>
            </a:r>
            <a:r>
              <a:rPr sz="2400" spc="-5" dirty="0">
                <a:latin typeface="Calibri"/>
                <a:cs typeface="Calibri"/>
              </a:rPr>
              <a:t>health  </a:t>
            </a:r>
            <a:r>
              <a:rPr sz="2400" spc="-20" dirty="0">
                <a:latin typeface="Calibri"/>
                <a:cs typeface="Calibri"/>
              </a:rPr>
              <a:t>Authority.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776" y="483234"/>
            <a:ext cx="50914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Arial"/>
                <a:cs typeface="Arial"/>
              </a:rPr>
              <a:t>Specific</a:t>
            </a:r>
            <a:r>
              <a:rPr sz="4400" b="0" i="0" spc="-325" dirty="0">
                <a:latin typeface="Arial"/>
                <a:cs typeface="Arial"/>
              </a:rPr>
              <a:t> </a:t>
            </a:r>
            <a:r>
              <a:rPr sz="4400" b="0" i="0" dirty="0">
                <a:latin typeface="Arial"/>
                <a:cs typeface="Arial"/>
              </a:rPr>
              <a:t>Approaches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2208"/>
            <a:ext cx="7259320" cy="39776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91135" indent="-342900">
              <a:lnSpc>
                <a:spcPts val="346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Diffusion of </a:t>
            </a:r>
            <a:r>
              <a:rPr sz="3200" dirty="0">
                <a:latin typeface="Arial"/>
                <a:cs typeface="Arial"/>
              </a:rPr>
              <a:t>mental </a:t>
            </a:r>
            <a:r>
              <a:rPr sz="3200" spc="-5" dirty="0">
                <a:latin typeface="Arial"/>
                <a:cs typeface="Arial"/>
              </a:rPr>
              <a:t>health </a:t>
            </a:r>
            <a:r>
              <a:rPr sz="3200" dirty="0">
                <a:latin typeface="Arial"/>
                <a:cs typeface="Arial"/>
              </a:rPr>
              <a:t>skills to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periphery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health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services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Appropriate </a:t>
            </a:r>
            <a:r>
              <a:rPr sz="3200" spc="-5" dirty="0">
                <a:latin typeface="Arial"/>
                <a:cs typeface="Arial"/>
              </a:rPr>
              <a:t>appointment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tasks</a:t>
            </a:r>
            <a:endParaRPr sz="3200">
              <a:latin typeface="Arial"/>
              <a:cs typeface="Arial"/>
            </a:endParaRPr>
          </a:p>
          <a:p>
            <a:pPr marL="355600" marR="116205" indent="-342900">
              <a:lnSpc>
                <a:spcPts val="3460"/>
              </a:lnSpc>
              <a:spcBef>
                <a:spcPts val="8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Equitable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balanced distribution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  </a:t>
            </a:r>
            <a:r>
              <a:rPr sz="3200" dirty="0">
                <a:latin typeface="Arial"/>
                <a:cs typeface="Arial"/>
              </a:rPr>
              <a:t>resources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ts val="346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Integration of </a:t>
            </a:r>
            <a:r>
              <a:rPr sz="3200" spc="-5" dirty="0">
                <a:latin typeface="Arial"/>
                <a:cs typeface="Arial"/>
              </a:rPr>
              <a:t>basic mental health </a:t>
            </a:r>
            <a:r>
              <a:rPr sz="3200" dirty="0">
                <a:latin typeface="Arial"/>
                <a:cs typeface="Arial"/>
              </a:rPr>
              <a:t>care  with </a:t>
            </a:r>
            <a:r>
              <a:rPr sz="3200" spc="-5" dirty="0">
                <a:latin typeface="Arial"/>
                <a:cs typeface="Arial"/>
              </a:rPr>
              <a:t>general health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services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Linkage with community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development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8493"/>
            <a:ext cx="7712709" cy="422148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“Mental </a:t>
            </a:r>
            <a:r>
              <a:rPr sz="3200" spc="-5" dirty="0">
                <a:latin typeface="Calibri"/>
                <a:cs typeface="Calibri"/>
              </a:rPr>
              <a:t>health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30" dirty="0">
                <a:latin typeface="Calibri"/>
                <a:cs typeface="Calibri"/>
              </a:rPr>
              <a:t>state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wellbeing  </a:t>
            </a:r>
            <a:r>
              <a:rPr sz="3200" spc="-15" dirty="0">
                <a:latin typeface="Calibri"/>
                <a:cs typeface="Calibri"/>
              </a:rPr>
              <a:t>characterized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the absence of </a:t>
            </a:r>
            <a:r>
              <a:rPr sz="3200" spc="-10" dirty="0">
                <a:latin typeface="Calibri"/>
                <a:cs typeface="Calibri"/>
              </a:rPr>
              <a:t>mental </a:t>
            </a:r>
            <a:r>
              <a:rPr sz="3200" spc="-5" dirty="0">
                <a:latin typeface="Calibri"/>
                <a:cs typeface="Calibri"/>
              </a:rPr>
              <a:t>or  behaviour </a:t>
            </a:r>
            <a:r>
              <a:rPr sz="3200" spc="-10" dirty="0">
                <a:latin typeface="Calibri"/>
                <a:cs typeface="Calibri"/>
              </a:rPr>
              <a:t>disorder whereby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person </a:t>
            </a:r>
            <a:r>
              <a:rPr sz="3200" spc="-5" dirty="0">
                <a:latin typeface="Calibri"/>
                <a:cs typeface="Calibri"/>
              </a:rPr>
              <a:t>has  </a:t>
            </a:r>
            <a:r>
              <a:rPr sz="3200" dirty="0">
                <a:latin typeface="Calibri"/>
                <a:cs typeface="Calibri"/>
              </a:rPr>
              <a:t>made a </a:t>
            </a:r>
            <a:r>
              <a:rPr sz="3200" spc="-15" dirty="0">
                <a:latin typeface="Calibri"/>
                <a:cs typeface="Calibri"/>
              </a:rPr>
              <a:t>satisfactory </a:t>
            </a:r>
            <a:r>
              <a:rPr sz="3200" spc="-5" dirty="0">
                <a:latin typeface="Calibri"/>
                <a:cs typeface="Calibri"/>
              </a:rPr>
              <a:t>adjustment </a:t>
            </a:r>
            <a:r>
              <a:rPr sz="3200" dirty="0">
                <a:latin typeface="Calibri"/>
                <a:cs typeface="Calibri"/>
              </a:rPr>
              <a:t>as an  individual, and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30" dirty="0">
                <a:latin typeface="Calibri"/>
                <a:cs typeface="Calibri"/>
              </a:rPr>
              <a:t>community,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relation 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emotional, </a:t>
            </a:r>
            <a:r>
              <a:rPr sz="3200" spc="-10" dirty="0">
                <a:latin typeface="Calibri"/>
                <a:cs typeface="Calibri"/>
              </a:rPr>
              <a:t>personal, </a:t>
            </a:r>
            <a:r>
              <a:rPr sz="3200" spc="-5" dirty="0">
                <a:latin typeface="Calibri"/>
                <a:cs typeface="Calibri"/>
              </a:rPr>
              <a:t>social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spiritual  </a:t>
            </a:r>
            <a:r>
              <a:rPr sz="3200" dirty="0">
                <a:latin typeface="Calibri"/>
                <a:cs typeface="Calibri"/>
              </a:rPr>
              <a:t>aspects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there</a:t>
            </a:r>
            <a:r>
              <a:rPr sz="3200" spc="-20" dirty="0">
                <a:latin typeface="Calibri"/>
                <a:cs typeface="Calibri"/>
              </a:rPr>
              <a:t> life”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R="1116330" algn="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K.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5564" y="483234"/>
            <a:ext cx="3911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Arial"/>
                <a:cs typeface="Arial"/>
              </a:rPr>
              <a:t>Goals of</a:t>
            </a:r>
            <a:r>
              <a:rPr sz="4400" b="0" i="0" spc="-65" dirty="0">
                <a:latin typeface="Arial"/>
                <a:cs typeface="Arial"/>
              </a:rPr>
              <a:t> </a:t>
            </a:r>
            <a:r>
              <a:rPr sz="4400" b="0" i="0" dirty="0">
                <a:latin typeface="Arial"/>
                <a:cs typeface="Arial"/>
              </a:rPr>
              <a:t>NMHP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3694"/>
            <a:ext cx="7980045" cy="43675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Within one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year-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Arial"/>
                <a:cs typeface="Arial"/>
              </a:rPr>
              <a:t>Each state will have </a:t>
            </a:r>
            <a:r>
              <a:rPr sz="3200" spc="-5" dirty="0">
                <a:latin typeface="Arial"/>
                <a:cs typeface="Arial"/>
              </a:rPr>
              <a:t>adopted the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plan</a:t>
            </a:r>
            <a:endParaRPr sz="3200">
              <a:latin typeface="Arial"/>
              <a:cs typeface="Arial"/>
            </a:endParaRPr>
          </a:p>
          <a:p>
            <a:pPr marL="355600" marR="411480" indent="-342900">
              <a:lnSpc>
                <a:spcPct val="90000"/>
              </a:lnSpc>
              <a:spcBef>
                <a:spcPts val="76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Arial"/>
                <a:cs typeface="Arial"/>
              </a:rPr>
              <a:t>Govt of </a:t>
            </a:r>
            <a:r>
              <a:rPr sz="3200" spc="-5" dirty="0">
                <a:latin typeface="Arial"/>
                <a:cs typeface="Arial"/>
              </a:rPr>
              <a:t>India </a:t>
            </a:r>
            <a:r>
              <a:rPr sz="3200" dirty="0">
                <a:latin typeface="Arial"/>
                <a:cs typeface="Arial"/>
              </a:rPr>
              <a:t>will have </a:t>
            </a:r>
            <a:r>
              <a:rPr sz="3200" spc="-5" dirty="0">
                <a:latin typeface="Arial"/>
                <a:cs typeface="Arial"/>
              </a:rPr>
              <a:t>appointed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focal  point within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ministry of health  specifically for MH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action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Arial"/>
                <a:cs typeface="Arial"/>
              </a:rPr>
              <a:t>National coordinating group will be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formed  comprising reps of each state, senior  health </a:t>
            </a:r>
            <a:r>
              <a:rPr sz="3200" spc="-5" dirty="0">
                <a:latin typeface="Arial"/>
                <a:cs typeface="Arial"/>
              </a:rPr>
              <a:t>adm, </a:t>
            </a:r>
            <a:r>
              <a:rPr sz="3200" dirty="0">
                <a:latin typeface="Arial"/>
                <a:cs typeface="Arial"/>
              </a:rPr>
              <a:t>professionals from </a:t>
            </a:r>
            <a:r>
              <a:rPr sz="3200" spc="-20" dirty="0">
                <a:latin typeface="Arial"/>
                <a:cs typeface="Arial"/>
              </a:rPr>
              <a:t>psychiatry,  </a:t>
            </a:r>
            <a:r>
              <a:rPr sz="3200" dirty="0">
                <a:latin typeface="Arial"/>
                <a:cs typeface="Arial"/>
              </a:rPr>
              <a:t>social welfare and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education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5564" y="483234"/>
            <a:ext cx="3911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Arial"/>
                <a:cs typeface="Arial"/>
              </a:rPr>
              <a:t>Goals of</a:t>
            </a:r>
            <a:r>
              <a:rPr sz="4400" b="0" i="0" spc="-65" dirty="0">
                <a:latin typeface="Arial"/>
                <a:cs typeface="Arial"/>
              </a:rPr>
              <a:t> </a:t>
            </a:r>
            <a:r>
              <a:rPr sz="4400" b="0" i="0" dirty="0">
                <a:latin typeface="Arial"/>
                <a:cs typeface="Arial"/>
              </a:rPr>
              <a:t>NMHP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024"/>
            <a:ext cx="7395845" cy="318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94945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spc="-80" dirty="0">
                <a:latin typeface="Arial"/>
                <a:cs typeface="Arial"/>
              </a:rPr>
              <a:t>Task </a:t>
            </a:r>
            <a:r>
              <a:rPr sz="2800" dirty="0">
                <a:latin typeface="Arial"/>
                <a:cs typeface="Arial"/>
              </a:rPr>
              <a:t>force </a:t>
            </a:r>
            <a:r>
              <a:rPr sz="2800" spc="-5" dirty="0">
                <a:latin typeface="Arial"/>
                <a:cs typeface="Arial"/>
              </a:rPr>
              <a:t>will </a:t>
            </a:r>
            <a:r>
              <a:rPr sz="2800" dirty="0">
                <a:latin typeface="Arial"/>
                <a:cs typeface="Arial"/>
              </a:rPr>
              <a:t>have worked out outlines  curriculum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mental health workers and for  </a:t>
            </a:r>
            <a:r>
              <a:rPr sz="2800" spc="-15" dirty="0">
                <a:latin typeface="Arial"/>
                <a:cs typeface="Arial"/>
              </a:rPr>
              <a:t>MO’s </a:t>
            </a:r>
            <a:r>
              <a:rPr sz="2800" dirty="0">
                <a:latin typeface="Arial"/>
                <a:cs typeface="Arial"/>
              </a:rPr>
              <a:t>at </a:t>
            </a:r>
            <a:r>
              <a:rPr sz="2800" spc="-5" dirty="0">
                <a:latin typeface="Arial"/>
                <a:cs typeface="Arial"/>
              </a:rPr>
              <a:t>PHC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level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Within </a:t>
            </a:r>
            <a:r>
              <a:rPr sz="2800" spc="-5" dirty="0">
                <a:latin typeface="Arial"/>
                <a:cs typeface="Arial"/>
              </a:rPr>
              <a:t>5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years-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5000 </a:t>
            </a:r>
            <a:r>
              <a:rPr sz="2800" dirty="0">
                <a:latin typeface="Arial"/>
                <a:cs typeface="Arial"/>
              </a:rPr>
              <a:t>of target </a:t>
            </a:r>
            <a:r>
              <a:rPr sz="2800" spc="-5" dirty="0">
                <a:latin typeface="Arial"/>
                <a:cs typeface="Arial"/>
              </a:rPr>
              <a:t>non-medical </a:t>
            </a:r>
            <a:r>
              <a:rPr sz="2800" dirty="0">
                <a:latin typeface="Arial"/>
                <a:cs typeface="Arial"/>
              </a:rPr>
              <a:t>professionals </a:t>
            </a:r>
            <a:r>
              <a:rPr sz="2800" spc="-5" dirty="0">
                <a:latin typeface="Arial"/>
                <a:cs typeface="Arial"/>
              </a:rPr>
              <a:t>will  </a:t>
            </a:r>
            <a:r>
              <a:rPr sz="2800" dirty="0">
                <a:latin typeface="Arial"/>
                <a:cs typeface="Arial"/>
              </a:rPr>
              <a:t>have undergone </a:t>
            </a:r>
            <a:r>
              <a:rPr sz="2800" spc="-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weeks training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mental  healthcare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5564" y="483234"/>
            <a:ext cx="3911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Arial"/>
                <a:cs typeface="Arial"/>
              </a:rPr>
              <a:t>Goals of</a:t>
            </a:r>
            <a:r>
              <a:rPr sz="4400" b="0" i="0" spc="-65" dirty="0">
                <a:latin typeface="Arial"/>
                <a:cs typeface="Arial"/>
              </a:rPr>
              <a:t> </a:t>
            </a:r>
            <a:r>
              <a:rPr sz="4400" b="0" i="0" dirty="0">
                <a:latin typeface="Arial"/>
                <a:cs typeface="Arial"/>
              </a:rPr>
              <a:t>NMHP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804799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Arial"/>
                <a:cs typeface="Arial"/>
              </a:rPr>
              <a:t>Creation of a post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psychiatrist in </a:t>
            </a:r>
            <a:r>
              <a:rPr sz="3200" spc="-5" dirty="0">
                <a:latin typeface="Arial"/>
                <a:cs typeface="Arial"/>
              </a:rPr>
              <a:t>at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least  </a:t>
            </a:r>
            <a:r>
              <a:rPr sz="3200" dirty="0">
                <a:latin typeface="Arial"/>
                <a:cs typeface="Arial"/>
              </a:rPr>
              <a:t>50% </a:t>
            </a:r>
            <a:r>
              <a:rPr sz="3200" spc="-10" dirty="0">
                <a:latin typeface="Arial"/>
                <a:cs typeface="Arial"/>
              </a:rPr>
              <a:t>of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districts</a:t>
            </a:r>
            <a:endParaRPr sz="3200">
              <a:latin typeface="Arial"/>
              <a:cs typeface="Arial"/>
            </a:endParaRPr>
          </a:p>
          <a:p>
            <a:pPr marL="355600" marR="189230" indent="-342900" algn="just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Arial"/>
                <a:cs typeface="Arial"/>
              </a:rPr>
              <a:t>Psychiatrist at the district level will visit all  the </a:t>
            </a:r>
            <a:r>
              <a:rPr sz="3200" spc="-10" dirty="0">
                <a:latin typeface="Arial"/>
                <a:cs typeface="Arial"/>
              </a:rPr>
              <a:t>PHC’s </a:t>
            </a:r>
            <a:r>
              <a:rPr sz="3200" spc="-5" dirty="0">
                <a:latin typeface="Arial"/>
                <a:cs typeface="Arial"/>
              </a:rPr>
              <a:t>regularly </a:t>
            </a:r>
            <a:r>
              <a:rPr sz="3200" dirty="0">
                <a:latin typeface="Arial"/>
                <a:cs typeface="Arial"/>
              </a:rPr>
              <a:t>at </a:t>
            </a:r>
            <a:r>
              <a:rPr sz="3200" spc="-5" dirty="0">
                <a:latin typeface="Arial"/>
                <a:cs typeface="Arial"/>
              </a:rPr>
              <a:t>least once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month  </a:t>
            </a:r>
            <a:r>
              <a:rPr sz="3200" dirty="0">
                <a:latin typeface="Arial"/>
                <a:cs typeface="Arial"/>
              </a:rPr>
              <a:t>for supervision and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education</a:t>
            </a:r>
            <a:endParaRPr sz="3200">
              <a:latin typeface="Arial"/>
              <a:cs typeface="Arial"/>
            </a:endParaRPr>
          </a:p>
          <a:p>
            <a:pPr marL="355600" marR="118110" indent="-34290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80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be fully operational in at </a:t>
            </a:r>
            <a:r>
              <a:rPr sz="3200" spc="-5" dirty="0">
                <a:latin typeface="Arial"/>
                <a:cs typeface="Arial"/>
              </a:rPr>
              <a:t>least </a:t>
            </a:r>
            <a:r>
              <a:rPr sz="3200" dirty="0">
                <a:latin typeface="Arial"/>
                <a:cs typeface="Arial"/>
              </a:rPr>
              <a:t>half of </a:t>
            </a:r>
            <a:r>
              <a:rPr sz="3200" spc="-5" dirty="0">
                <a:latin typeface="Arial"/>
                <a:cs typeface="Arial"/>
              </a:rPr>
              <a:t>all  </a:t>
            </a:r>
            <a:r>
              <a:rPr sz="3200" dirty="0">
                <a:latin typeface="Arial"/>
                <a:cs typeface="Arial"/>
              </a:rPr>
              <a:t>districts in some states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5564" y="483234"/>
            <a:ext cx="3911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Arial"/>
                <a:cs typeface="Arial"/>
              </a:rPr>
              <a:t>Goals of</a:t>
            </a:r>
            <a:r>
              <a:rPr sz="4400" b="0" i="0" spc="-65" dirty="0">
                <a:latin typeface="Arial"/>
                <a:cs typeface="Arial"/>
              </a:rPr>
              <a:t> </a:t>
            </a:r>
            <a:r>
              <a:rPr sz="4400" b="0" i="0" dirty="0">
                <a:latin typeface="Arial"/>
                <a:cs typeface="Arial"/>
              </a:rPr>
              <a:t>NMHP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024"/>
            <a:ext cx="7745095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Each state </a:t>
            </a:r>
            <a:r>
              <a:rPr sz="2800" spc="-5" dirty="0">
                <a:latin typeface="Arial"/>
                <a:cs typeface="Arial"/>
              </a:rPr>
              <a:t>will </a:t>
            </a:r>
            <a:r>
              <a:rPr sz="2800" dirty="0">
                <a:latin typeface="Arial"/>
                <a:cs typeface="Arial"/>
              </a:rPr>
              <a:t>appoint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program </a:t>
            </a:r>
            <a:r>
              <a:rPr sz="2800" spc="-5" dirty="0">
                <a:latin typeface="Arial"/>
                <a:cs typeface="Arial"/>
              </a:rPr>
              <a:t>officer  </a:t>
            </a:r>
            <a:r>
              <a:rPr sz="2800" dirty="0">
                <a:latin typeface="Arial"/>
                <a:cs typeface="Arial"/>
              </a:rPr>
              <a:t>responsible for organization and supervision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dirty="0">
                <a:latin typeface="Arial"/>
                <a:cs typeface="Arial"/>
              </a:rPr>
              <a:t>mental health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program</a:t>
            </a:r>
            <a:endParaRPr sz="2800">
              <a:latin typeface="Arial"/>
              <a:cs typeface="Arial"/>
            </a:endParaRPr>
          </a:p>
          <a:p>
            <a:pPr marL="355600" marR="404495" indent="-342900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Each state </a:t>
            </a:r>
            <a:r>
              <a:rPr sz="2800" spc="-5" dirty="0">
                <a:latin typeface="Arial"/>
                <a:cs typeface="Arial"/>
              </a:rPr>
              <a:t>will </a:t>
            </a:r>
            <a:r>
              <a:rPr sz="2800" dirty="0">
                <a:latin typeface="Arial"/>
                <a:cs typeface="Arial"/>
              </a:rPr>
              <a:t>provide additional support for  incorporating common mental health  components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teaching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curricula</a:t>
            </a:r>
            <a:endParaRPr sz="2800">
              <a:latin typeface="Arial"/>
              <a:cs typeface="Arial"/>
            </a:endParaRPr>
          </a:p>
          <a:p>
            <a:pPr marL="355600" marR="56642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Appropriate psychotropic </a:t>
            </a:r>
            <a:r>
              <a:rPr sz="2800" spc="-5" dirty="0">
                <a:latin typeface="Arial"/>
                <a:cs typeface="Arial"/>
              </a:rPr>
              <a:t>drugs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be made  </a:t>
            </a:r>
            <a:r>
              <a:rPr sz="2800" dirty="0">
                <a:latin typeface="Arial"/>
                <a:cs typeface="Arial"/>
              </a:rPr>
              <a:t>essential drugs and available </a:t>
            </a:r>
            <a:r>
              <a:rPr sz="2800" spc="-5" dirty="0">
                <a:latin typeface="Arial"/>
                <a:cs typeface="Arial"/>
              </a:rPr>
              <a:t>at PHC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level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5564" y="483234"/>
            <a:ext cx="3911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Arial"/>
                <a:cs typeface="Arial"/>
              </a:rPr>
              <a:t>Goals of</a:t>
            </a:r>
            <a:r>
              <a:rPr sz="4400" b="0" i="0" spc="-65" dirty="0">
                <a:latin typeface="Arial"/>
                <a:cs typeface="Arial"/>
              </a:rPr>
              <a:t> </a:t>
            </a:r>
            <a:r>
              <a:rPr sz="4400" b="0" i="0" dirty="0">
                <a:latin typeface="Arial"/>
                <a:cs typeface="Arial"/>
              </a:rPr>
              <a:t>NMHP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83907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Psychiatric units with </a:t>
            </a:r>
            <a:r>
              <a:rPr sz="3200" spc="-10" dirty="0">
                <a:latin typeface="Arial"/>
                <a:cs typeface="Arial"/>
              </a:rPr>
              <a:t>in-patient </a:t>
            </a:r>
            <a:r>
              <a:rPr sz="3200" spc="-5" dirty="0">
                <a:latin typeface="Arial"/>
                <a:cs typeface="Arial"/>
              </a:rPr>
              <a:t>facility </a:t>
            </a:r>
            <a:r>
              <a:rPr sz="3200" dirty="0">
                <a:latin typeface="Arial"/>
                <a:cs typeface="Arial"/>
              </a:rPr>
              <a:t>will  be </a:t>
            </a:r>
            <a:r>
              <a:rPr sz="3200" spc="-5" dirty="0">
                <a:latin typeface="Arial"/>
                <a:cs typeface="Arial"/>
              </a:rPr>
              <a:t>made </a:t>
            </a:r>
            <a:r>
              <a:rPr sz="3200" dirty="0">
                <a:latin typeface="Arial"/>
                <a:cs typeface="Arial"/>
              </a:rPr>
              <a:t>available in all medical college  hospitals in the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country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4982" y="483234"/>
            <a:ext cx="2574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Arial"/>
                <a:cs typeface="Arial"/>
              </a:rPr>
              <a:t>Strengths: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779384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Proposed mutually synergistic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integration  of </a:t>
            </a:r>
            <a:r>
              <a:rPr sz="3200" spc="-5" dirty="0">
                <a:latin typeface="Arial"/>
                <a:cs typeface="Arial"/>
              </a:rPr>
              <a:t>mental health </a:t>
            </a:r>
            <a:r>
              <a:rPr sz="3200" dirty="0">
                <a:latin typeface="Arial"/>
                <a:cs typeface="Arial"/>
              </a:rPr>
              <a:t>care with primary </a:t>
            </a:r>
            <a:r>
              <a:rPr sz="3200" spc="-5" dirty="0">
                <a:latin typeface="Arial"/>
                <a:cs typeface="Arial"/>
              </a:rPr>
              <a:t>health  </a:t>
            </a:r>
            <a:r>
              <a:rPr sz="3200" dirty="0"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Proposed to use PH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machinery</a:t>
            </a:r>
            <a:endParaRPr sz="3200">
              <a:latin typeface="Arial"/>
              <a:cs typeface="Arial"/>
            </a:endParaRPr>
          </a:p>
          <a:p>
            <a:pPr marL="355600" marR="79629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Integration of all aspects of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teaching,  research and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therapeutics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426" y="483234"/>
            <a:ext cx="7297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Arial"/>
                <a:cs typeface="Arial"/>
              </a:rPr>
              <a:t>Achievements in Initial</a:t>
            </a:r>
            <a:r>
              <a:rPr sz="4400" b="0" i="0" spc="-160" dirty="0">
                <a:latin typeface="Arial"/>
                <a:cs typeface="Arial"/>
              </a:rPr>
              <a:t> </a:t>
            </a:r>
            <a:r>
              <a:rPr sz="4400" b="0" i="0" spc="-70" dirty="0">
                <a:latin typeface="Arial"/>
                <a:cs typeface="Arial"/>
              </a:rPr>
              <a:t>Years: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024"/>
            <a:ext cx="7628255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3434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Workshops for </a:t>
            </a:r>
            <a:r>
              <a:rPr sz="2800" dirty="0">
                <a:latin typeface="Arial"/>
                <a:cs typeface="Arial"/>
              </a:rPr>
              <a:t>mental health professionals,  health directorate </a:t>
            </a:r>
            <a:r>
              <a:rPr sz="2800" spc="-5" dirty="0">
                <a:latin typeface="Arial"/>
                <a:cs typeface="Arial"/>
              </a:rPr>
              <a:t>officials </a:t>
            </a:r>
            <a:r>
              <a:rPr sz="2800" dirty="0">
                <a:latin typeface="Arial"/>
                <a:cs typeface="Arial"/>
              </a:rPr>
              <a:t>were held,  sensitization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mental health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issues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Preparation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support materials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form of  manuals, health records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health education  materials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inputs from </a:t>
            </a:r>
            <a:r>
              <a:rPr sz="2800" spc="-5" dirty="0">
                <a:latin typeface="Arial"/>
                <a:cs typeface="Arial"/>
              </a:rPr>
              <a:t>NIMHANS, CIP </a:t>
            </a:r>
            <a:r>
              <a:rPr sz="2800" dirty="0">
                <a:latin typeface="Arial"/>
                <a:cs typeface="Arial"/>
              </a:rPr>
              <a:t>and  </a:t>
            </a:r>
            <a:r>
              <a:rPr sz="2800" spc="-5" dirty="0">
                <a:latin typeface="Arial"/>
                <a:cs typeface="Arial"/>
              </a:rPr>
              <a:t>PGIMER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Training </a:t>
            </a:r>
            <a:r>
              <a:rPr sz="2800" dirty="0">
                <a:latin typeface="Arial"/>
                <a:cs typeface="Arial"/>
              </a:rPr>
              <a:t>for teachers in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psychiatry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7841" y="219201"/>
            <a:ext cx="4065904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i="0" spc="-10" dirty="0">
                <a:solidFill>
                  <a:srgbClr val="375F92"/>
                </a:solidFill>
                <a:latin typeface="Calibri"/>
                <a:cs typeface="Calibri"/>
              </a:rPr>
              <a:t>What </a:t>
            </a:r>
            <a:r>
              <a:rPr sz="2900" b="0" i="0" spc="-5" dirty="0">
                <a:solidFill>
                  <a:srgbClr val="375F92"/>
                </a:solidFill>
                <a:latin typeface="Calibri"/>
                <a:cs typeface="Calibri"/>
              </a:rPr>
              <a:t>happened </a:t>
            </a:r>
            <a:r>
              <a:rPr sz="2900" b="0" i="0" spc="-15" dirty="0">
                <a:solidFill>
                  <a:srgbClr val="375F92"/>
                </a:solidFill>
                <a:latin typeface="Calibri"/>
                <a:cs typeface="Calibri"/>
              </a:rPr>
              <a:t>after</a:t>
            </a:r>
            <a:r>
              <a:rPr sz="2900" b="0" i="0" spc="-7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900" b="0" i="0" dirty="0">
                <a:solidFill>
                  <a:srgbClr val="375F92"/>
                </a:solidFill>
                <a:latin typeface="Calibri"/>
                <a:cs typeface="Calibri"/>
              </a:rPr>
              <a:t>1982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7101" y="853186"/>
            <a:ext cx="4537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9750" algn="l"/>
                <a:tab pos="1567180" algn="l"/>
                <a:tab pos="2470785" algn="l"/>
                <a:tab pos="3315335" algn="l"/>
              </a:tabLst>
            </a:pPr>
            <a:r>
              <a:rPr sz="2000" dirty="0">
                <a:latin typeface="Calibri"/>
                <a:cs typeface="Calibri"/>
              </a:rPr>
              <a:t>the	</a:t>
            </a:r>
            <a:r>
              <a:rPr sz="2000" spc="-5" dirty="0">
                <a:latin typeface="Calibri"/>
                <a:cs typeface="Calibri"/>
              </a:rPr>
              <a:t>national	</a:t>
            </a:r>
            <a:r>
              <a:rPr sz="2000" spc="-10" dirty="0">
                <a:latin typeface="Calibri"/>
                <a:cs typeface="Calibri"/>
              </a:rPr>
              <a:t>mental	</a:t>
            </a:r>
            <a:r>
              <a:rPr sz="2000" dirty="0">
                <a:latin typeface="Calibri"/>
                <a:cs typeface="Calibri"/>
              </a:rPr>
              <a:t>health	</a:t>
            </a:r>
            <a:r>
              <a:rPr sz="2000" spc="-15" dirty="0">
                <a:latin typeface="Calibri"/>
                <a:cs typeface="Calibri"/>
              </a:rPr>
              <a:t>programme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0514" y="853186"/>
            <a:ext cx="1445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3090" algn="l"/>
                <a:tab pos="895985" algn="l"/>
              </a:tabLst>
            </a:pP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as	a	g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853186"/>
            <a:ext cx="17767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13384" algn="l"/>
                <a:tab pos="414020" algn="l"/>
                <a:tab pos="1551940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tion	</a:t>
            </a:r>
            <a:r>
              <a:rPr sz="2000" spc="-5" dirty="0">
                <a:latin typeface="Calibri"/>
                <a:cs typeface="Calibri"/>
              </a:rPr>
              <a:t>of  achievement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829532"/>
            <a:ext cx="8074025" cy="30740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411480" indent="-39878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Issues </a:t>
            </a:r>
            <a:r>
              <a:rPr sz="2000" spc="-5" dirty="0">
                <a:latin typeface="Calibri"/>
                <a:cs typeface="Calibri"/>
              </a:rPr>
              <a:t>left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unclear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No </a:t>
            </a:r>
            <a:r>
              <a:rPr sz="2000" spc="-5" dirty="0">
                <a:latin typeface="Calibri"/>
                <a:cs typeface="Calibri"/>
              </a:rPr>
              <a:t>budgetary </a:t>
            </a:r>
            <a:r>
              <a:rPr sz="2000" spc="-10" dirty="0">
                <a:latin typeface="Calibri"/>
                <a:cs typeface="Calibri"/>
              </a:rPr>
              <a:t>estimates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provisions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4"/>
              </a:spcBef>
              <a:buFont typeface="Wingdings"/>
              <a:buChar char=""/>
              <a:tabLst>
                <a:tab pos="414020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Lack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clarity </a:t>
            </a:r>
            <a:r>
              <a:rPr sz="2000" spc="-15" dirty="0">
                <a:latin typeface="Calibri"/>
                <a:cs typeface="Calibri"/>
              </a:rPr>
              <a:t>regarding </a:t>
            </a:r>
            <a:r>
              <a:rPr sz="2000" spc="-10" dirty="0">
                <a:latin typeface="Calibri"/>
                <a:cs typeface="Calibri"/>
              </a:rPr>
              <a:t>who </a:t>
            </a:r>
            <a:r>
              <a:rPr sz="2000" spc="-5" dirty="0">
                <a:latin typeface="Calibri"/>
                <a:cs typeface="Calibri"/>
              </a:rPr>
              <a:t>should fund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programme </a:t>
            </a:r>
            <a:r>
              <a:rPr sz="2000" dirty="0">
                <a:latin typeface="Calibri"/>
                <a:cs typeface="Calibri"/>
              </a:rPr>
              <a:t>– the </a:t>
            </a:r>
            <a:r>
              <a:rPr sz="2000" spc="-15" dirty="0">
                <a:latin typeface="Calibri"/>
                <a:cs typeface="Calibri"/>
              </a:rPr>
              <a:t>federal  </a:t>
            </a:r>
            <a:r>
              <a:rPr sz="2000" spc="-5" dirty="0">
                <a:latin typeface="Calibri"/>
                <a:cs typeface="Calibri"/>
              </a:rPr>
              <a:t>government </a:t>
            </a:r>
            <a:r>
              <a:rPr sz="2000" spc="-1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India or the </a:t>
            </a:r>
            <a:r>
              <a:rPr sz="2000" spc="-20" dirty="0">
                <a:latin typeface="Calibri"/>
                <a:cs typeface="Calibri"/>
              </a:rPr>
              <a:t>state </a:t>
            </a:r>
            <a:r>
              <a:rPr sz="2000" spc="-10" dirty="0">
                <a:latin typeface="Calibri"/>
                <a:cs typeface="Calibri"/>
              </a:rPr>
              <a:t>governments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-5" dirty="0">
                <a:latin typeface="Calibri"/>
                <a:cs typeface="Calibri"/>
              </a:rPr>
              <a:t>perpetually had  inadequate funds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health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care.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413384" algn="l"/>
                <a:tab pos="414020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very </a:t>
            </a:r>
            <a:r>
              <a:rPr sz="2000" spc="-15" dirty="0">
                <a:latin typeface="Calibri"/>
                <a:cs typeface="Calibri"/>
              </a:rPr>
              <a:t>lukewarm </a:t>
            </a:r>
            <a:r>
              <a:rPr sz="2000" spc="-5" dirty="0">
                <a:latin typeface="Calibri"/>
                <a:cs typeface="Calibri"/>
              </a:rPr>
              <a:t>response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in some instances, almost rejection of the  </a:t>
            </a:r>
            <a:r>
              <a:rPr sz="2000" spc="-10" dirty="0">
                <a:latin typeface="Calibri"/>
                <a:cs typeface="Calibri"/>
              </a:rPr>
              <a:t>programme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psychiatrists.</a:t>
            </a:r>
            <a:endParaRPr sz="2000">
              <a:latin typeface="Calibri"/>
              <a:cs typeface="Calibri"/>
            </a:endParaRPr>
          </a:p>
          <a:p>
            <a:pPr marL="355600" marR="6985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  <a:tab pos="1278890" algn="l"/>
                <a:tab pos="1981835" algn="l"/>
                <a:tab pos="3202940" algn="l"/>
                <a:tab pos="3995420" algn="l"/>
                <a:tab pos="4523740" algn="l"/>
                <a:tab pos="5695950" algn="l"/>
                <a:tab pos="6090920" algn="l"/>
                <a:tab pos="7714615" algn="l"/>
              </a:tabLst>
            </a:pPr>
            <a:r>
              <a:rPr sz="2000" spc="-5" dirty="0">
                <a:latin typeface="Calibri"/>
                <a:cs typeface="Calibri"/>
              </a:rPr>
              <a:t>Doubt</a:t>
            </a:r>
            <a:r>
              <a:rPr sz="2000" dirty="0">
                <a:latin typeface="Calibri"/>
                <a:cs typeface="Calibri"/>
              </a:rPr>
              <a:t>s	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ed	ab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t	the	</a:t>
            </a:r>
            <a:r>
              <a:rPr sz="2000" spc="-4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easib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lity	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	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ple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ing	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he  </a:t>
            </a:r>
            <a:r>
              <a:rPr sz="2000" spc="-10" dirty="0">
                <a:latin typeface="Calibri"/>
                <a:cs typeface="Calibri"/>
              </a:rPr>
              <a:t>programme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larger </a:t>
            </a:r>
            <a:r>
              <a:rPr sz="2000" spc="-5" dirty="0">
                <a:latin typeface="Calibri"/>
                <a:cs typeface="Calibri"/>
              </a:rPr>
              <a:t>populations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in real </a:t>
            </a:r>
            <a:r>
              <a:rPr sz="2000" spc="-10" dirty="0">
                <a:latin typeface="Calibri"/>
                <a:cs typeface="Calibri"/>
              </a:rPr>
              <a:t>world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settings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150876"/>
            <a:ext cx="7318248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175" y="699516"/>
            <a:ext cx="1996439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69875"/>
            <a:ext cx="66274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Barriers </a:t>
            </a:r>
            <a:r>
              <a:rPr sz="3600" i="0" dirty="0">
                <a:solidFill>
                  <a:srgbClr val="660033"/>
                </a:solidFill>
                <a:latin typeface="Times New Roman"/>
                <a:cs typeface="Times New Roman"/>
              </a:rPr>
              <a:t>to </a:t>
            </a:r>
            <a:r>
              <a:rPr sz="36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the </a:t>
            </a:r>
            <a:r>
              <a:rPr sz="3600" i="0" dirty="0">
                <a:solidFill>
                  <a:srgbClr val="660033"/>
                </a:solidFill>
                <a:latin typeface="Times New Roman"/>
                <a:cs typeface="Times New Roman"/>
              </a:rPr>
              <a:t>Implementation</a:t>
            </a:r>
            <a:r>
              <a:rPr sz="3600" i="0" spc="-50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660033"/>
                </a:solidFill>
                <a:latin typeface="Times New Roman"/>
                <a:cs typeface="Times New Roman"/>
              </a:rPr>
              <a:t>of  NMHP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424" y="2296667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59" y="2261616"/>
            <a:ext cx="6838188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424" y="2766060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0559" y="2731007"/>
            <a:ext cx="6524244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424" y="3235451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59" y="3200400"/>
            <a:ext cx="7283196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559" y="3584447"/>
            <a:ext cx="6444995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424" y="4088891"/>
            <a:ext cx="717804" cy="72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59" y="4053840"/>
            <a:ext cx="7179564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424" y="4558284"/>
            <a:ext cx="717804" cy="72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559" y="4523232"/>
            <a:ext cx="6972300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4424" y="5027676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559" y="4992623"/>
            <a:ext cx="1082040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3208" y="4992623"/>
            <a:ext cx="588264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2080" y="4992623"/>
            <a:ext cx="5414772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4424" y="5497067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0559" y="5462015"/>
            <a:ext cx="6132575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5940" y="2309901"/>
            <a:ext cx="7101840" cy="36963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Limited undergraduate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training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psychiatry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Inadequate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mental health human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resources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30"/>
              </a:lnSpc>
              <a:spcBef>
                <a:spcPts val="71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Lack of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policy driven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epidemiological data and  research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driven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mental healthcare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policies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Limited number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models and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their</a:t>
            </a:r>
            <a:r>
              <a:rPr sz="2800" spc="1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evaluation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Uneven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distribution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of resources across</a:t>
            </a:r>
            <a:r>
              <a:rPr sz="2800" spc="15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states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Non-implementation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MHA,</a:t>
            </a:r>
            <a:r>
              <a:rPr sz="2800" spc="-45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1987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Privatization of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healthcare in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1990s.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3417" y="483234"/>
            <a:ext cx="3217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10" dirty="0">
                <a:latin typeface="Arial"/>
                <a:cs typeface="Arial"/>
              </a:rPr>
              <a:t>Weaknesses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024"/>
            <a:ext cx="7777480" cy="2330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604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Emphasis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curative rather than promotive </a:t>
            </a:r>
            <a:r>
              <a:rPr sz="2800" spc="-5" dirty="0">
                <a:latin typeface="Arial"/>
                <a:cs typeface="Arial"/>
              </a:rPr>
              <a:t>or  </a:t>
            </a:r>
            <a:r>
              <a:rPr sz="2800" dirty="0">
                <a:latin typeface="Arial"/>
                <a:cs typeface="Arial"/>
              </a:rPr>
              <a:t>preventive aspects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mental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health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Community </a:t>
            </a:r>
            <a:r>
              <a:rPr sz="2800" dirty="0">
                <a:latin typeface="Arial"/>
                <a:cs typeface="Arial"/>
              </a:rPr>
              <a:t>resources like family was not given  due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importance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No </a:t>
            </a:r>
            <a:r>
              <a:rPr sz="2800" dirty="0">
                <a:latin typeface="Arial"/>
                <a:cs typeface="Arial"/>
              </a:rPr>
              <a:t>clear </a:t>
            </a:r>
            <a:r>
              <a:rPr sz="2800" spc="-5" dirty="0">
                <a:latin typeface="Arial"/>
                <a:cs typeface="Arial"/>
              </a:rPr>
              <a:t>cut model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macro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implementation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9941"/>
            <a:ext cx="7730490" cy="36360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According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dirty="0">
                <a:latin typeface="Calibri"/>
                <a:cs typeface="Calibri"/>
              </a:rPr>
              <a:t> WHO:</a:t>
            </a:r>
            <a:endParaRPr sz="3200">
              <a:latin typeface="Calibri"/>
              <a:cs typeface="Calibri"/>
            </a:endParaRPr>
          </a:p>
          <a:p>
            <a:pPr marL="355600" marR="5080" indent="25400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Calibri"/>
                <a:cs typeface="Calibri"/>
              </a:rPr>
              <a:t>Mental </a:t>
            </a:r>
            <a:r>
              <a:rPr sz="3200" spc="-5" dirty="0">
                <a:latin typeface="Calibri"/>
                <a:cs typeface="Calibri"/>
              </a:rPr>
              <a:t>health has been defined </a:t>
            </a:r>
            <a:r>
              <a:rPr sz="3200" dirty="0">
                <a:latin typeface="Calibri"/>
                <a:cs typeface="Calibri"/>
              </a:rPr>
              <a:t>as a </a:t>
            </a:r>
            <a:r>
              <a:rPr sz="3200" spc="-30" dirty="0">
                <a:latin typeface="Calibri"/>
                <a:cs typeface="Calibri"/>
              </a:rPr>
              <a:t>state </a:t>
            </a:r>
            <a:r>
              <a:rPr sz="3200" spc="-5" dirty="0">
                <a:latin typeface="Calibri"/>
                <a:cs typeface="Calibri"/>
              </a:rPr>
              <a:t>of  balance between the </a:t>
            </a:r>
            <a:r>
              <a:rPr sz="3200" dirty="0">
                <a:latin typeface="Calibri"/>
                <a:cs typeface="Calibri"/>
              </a:rPr>
              <a:t>individual and the  </a:t>
            </a:r>
            <a:r>
              <a:rPr sz="3200" spc="-10" dirty="0">
                <a:latin typeface="Calibri"/>
                <a:cs typeface="Calibri"/>
              </a:rPr>
              <a:t>surrounding </a:t>
            </a:r>
            <a:r>
              <a:rPr sz="3200" spc="-5" dirty="0">
                <a:latin typeface="Calibri"/>
                <a:cs typeface="Calibri"/>
              </a:rPr>
              <a:t>world,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30" dirty="0">
                <a:latin typeface="Calibri"/>
                <a:cs typeface="Calibri"/>
              </a:rPr>
              <a:t>state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harmony  </a:t>
            </a:r>
            <a:r>
              <a:rPr sz="3200" spc="-5" dirty="0">
                <a:latin typeface="Calibri"/>
                <a:cs typeface="Calibri"/>
              </a:rPr>
              <a:t>between oneself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others,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coexistence  </a:t>
            </a:r>
            <a:r>
              <a:rPr sz="3200" spc="-5" dirty="0">
                <a:latin typeface="Calibri"/>
                <a:cs typeface="Calibri"/>
              </a:rPr>
              <a:t>between the realities 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self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that of  other people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of 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environment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962" y="0"/>
            <a:ext cx="7105015" cy="135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0" algn="ctr">
              <a:lnSpc>
                <a:spcPct val="100000"/>
              </a:lnSpc>
              <a:spcBef>
                <a:spcPts val="100"/>
              </a:spcBef>
            </a:pPr>
            <a:r>
              <a:rPr sz="2900" i="1" dirty="0">
                <a:solidFill>
                  <a:srgbClr val="375F92"/>
                </a:solidFill>
              </a:rPr>
              <a:t>1982-1990 – </a:t>
            </a:r>
            <a:r>
              <a:rPr sz="2900" i="1" spc="-10" dirty="0">
                <a:solidFill>
                  <a:srgbClr val="375F92"/>
                </a:solidFill>
              </a:rPr>
              <a:t>Development </a:t>
            </a:r>
            <a:r>
              <a:rPr sz="2900" i="1" spc="-5" dirty="0">
                <a:solidFill>
                  <a:srgbClr val="375F92"/>
                </a:solidFill>
              </a:rPr>
              <a:t>of </a:t>
            </a:r>
            <a:r>
              <a:rPr sz="2900" i="1" dirty="0">
                <a:solidFill>
                  <a:srgbClr val="375F92"/>
                </a:solidFill>
              </a:rPr>
              <a:t>the </a:t>
            </a:r>
            <a:r>
              <a:rPr sz="2900" i="1" spc="-5" dirty="0">
                <a:solidFill>
                  <a:srgbClr val="375F92"/>
                </a:solidFill>
              </a:rPr>
              <a:t>pilot district  </a:t>
            </a:r>
            <a:r>
              <a:rPr sz="2900" spc="-10" dirty="0">
                <a:solidFill>
                  <a:srgbClr val="375F92"/>
                </a:solidFill>
              </a:rPr>
              <a:t>mental </a:t>
            </a:r>
            <a:r>
              <a:rPr sz="2900" dirty="0">
                <a:solidFill>
                  <a:srgbClr val="375F92"/>
                </a:solidFill>
              </a:rPr>
              <a:t>health </a:t>
            </a:r>
            <a:r>
              <a:rPr sz="2900" spc="-5" dirty="0">
                <a:solidFill>
                  <a:srgbClr val="375F92"/>
                </a:solidFill>
              </a:rPr>
              <a:t>programme </a:t>
            </a:r>
            <a:r>
              <a:rPr sz="2900" dirty="0">
                <a:solidFill>
                  <a:srgbClr val="375F92"/>
                </a:solidFill>
              </a:rPr>
              <a:t>at Bellary </a:t>
            </a:r>
            <a:r>
              <a:rPr sz="2900" spc="-5" dirty="0">
                <a:solidFill>
                  <a:srgbClr val="375F92"/>
                </a:solidFill>
              </a:rPr>
              <a:t>district</a:t>
            </a:r>
            <a:r>
              <a:rPr sz="2900" spc="-220" dirty="0">
                <a:solidFill>
                  <a:srgbClr val="375F92"/>
                </a:solidFill>
              </a:rPr>
              <a:t> </a:t>
            </a:r>
            <a:r>
              <a:rPr sz="2900" dirty="0">
                <a:solidFill>
                  <a:srgbClr val="375F92"/>
                </a:solidFill>
              </a:rPr>
              <a:t>in  </a:t>
            </a:r>
            <a:r>
              <a:rPr sz="2900" spc="-25" dirty="0">
                <a:solidFill>
                  <a:srgbClr val="375F92"/>
                </a:solidFill>
              </a:rPr>
              <a:t>Karnataka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35940" y="1284554"/>
            <a:ext cx="755015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NIMHANS </a:t>
            </a:r>
            <a:r>
              <a:rPr sz="2000" spc="-5" dirty="0">
                <a:latin typeface="Calibri"/>
                <a:cs typeface="Calibri"/>
              </a:rPr>
              <a:t>developed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program to operationalize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implement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NMHP in 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district.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Bellary </a:t>
            </a:r>
            <a:r>
              <a:rPr sz="2000" spc="-5" dirty="0">
                <a:latin typeface="Calibri"/>
                <a:cs typeface="Calibri"/>
              </a:rPr>
              <a:t>district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411480" indent="-39878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11480" algn="l"/>
                <a:tab pos="412115" algn="l"/>
              </a:tabLst>
            </a:pPr>
            <a:r>
              <a:rPr sz="2000" spc="-5" dirty="0">
                <a:latin typeface="Calibri"/>
                <a:cs typeface="Calibri"/>
              </a:rPr>
              <a:t>population </a:t>
            </a:r>
            <a:r>
              <a:rPr sz="2000" dirty="0">
                <a:latin typeface="Calibri"/>
                <a:cs typeface="Calibri"/>
              </a:rPr>
              <a:t>of about 20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lakhs,</a:t>
            </a:r>
            <a:endParaRPr sz="2000">
              <a:latin typeface="Calibri"/>
              <a:cs typeface="Calibri"/>
            </a:endParaRPr>
          </a:p>
          <a:p>
            <a:pPr marL="411480" indent="-398780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411480" algn="l"/>
                <a:tab pos="412115" algn="l"/>
              </a:tabLst>
            </a:pPr>
            <a:r>
              <a:rPr sz="2000" spc="-10" dirty="0">
                <a:latin typeface="Calibri"/>
                <a:cs typeface="Calibri"/>
              </a:rPr>
              <a:t>located </a:t>
            </a:r>
            <a:r>
              <a:rPr sz="2000" dirty="0">
                <a:latin typeface="Calibri"/>
                <a:cs typeface="Calibri"/>
              </a:rPr>
              <a:t>about 350 kms </a:t>
            </a:r>
            <a:r>
              <a:rPr sz="2000" spc="-20" dirty="0">
                <a:latin typeface="Calibri"/>
                <a:cs typeface="Calibri"/>
              </a:rPr>
              <a:t>away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Bangalore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chosen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pilot development of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(DMHP).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92835"/>
            <a:ext cx="7754620" cy="34397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86385" algn="l"/>
              </a:tabLst>
            </a:pPr>
            <a:r>
              <a:rPr sz="2000" spc="-890" dirty="0">
                <a:solidFill>
                  <a:srgbClr val="9BBA58"/>
                </a:solidFill>
                <a:latin typeface="Wingdings"/>
                <a:cs typeface="Wingdings"/>
              </a:rPr>
              <a:t></a:t>
            </a:r>
            <a:r>
              <a:rPr sz="2000" spc="-890" dirty="0">
                <a:solidFill>
                  <a:srgbClr val="9BBA5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alibri"/>
                <a:cs typeface="Calibri"/>
              </a:rPr>
              <a:t>Components of </a:t>
            </a:r>
            <a:r>
              <a:rPr sz="2000" dirty="0">
                <a:latin typeface="Calibri"/>
                <a:cs typeface="Calibri"/>
              </a:rPr>
              <a:t>the DMHP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Bellary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were: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training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all </a:t>
            </a:r>
            <a:r>
              <a:rPr sz="2000" spc="-5" dirty="0">
                <a:latin typeface="Calibri"/>
                <a:cs typeface="Calibri"/>
              </a:rPr>
              <a:t>primary </a:t>
            </a:r>
            <a:r>
              <a:rPr sz="2000" spc="-10" dirty="0">
                <a:latin typeface="Calibri"/>
                <a:cs typeface="Calibri"/>
              </a:rPr>
              <a:t>care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staff,</a:t>
            </a:r>
            <a:endParaRPr sz="2000"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287020" algn="l"/>
              </a:tabLst>
            </a:pPr>
            <a:r>
              <a:rPr sz="2000" spc="-10" dirty="0">
                <a:latin typeface="Calibri"/>
                <a:cs typeface="Calibri"/>
              </a:rPr>
              <a:t>provision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6 </a:t>
            </a:r>
            <a:r>
              <a:rPr sz="2000" spc="-5" dirty="0">
                <a:latin typeface="Calibri"/>
                <a:cs typeface="Calibri"/>
              </a:rPr>
              <a:t>essential </a:t>
            </a:r>
            <a:r>
              <a:rPr sz="2000" spc="-10" dirty="0">
                <a:latin typeface="Calibri"/>
                <a:cs typeface="Calibri"/>
              </a:rPr>
              <a:t>psychotropic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anti epileptic drugs  </a:t>
            </a:r>
            <a:r>
              <a:rPr sz="2000" spc="-10" dirty="0">
                <a:latin typeface="Calibri"/>
                <a:cs typeface="Calibri"/>
              </a:rPr>
              <a:t>(chlorpromazine, </a:t>
            </a:r>
            <a:r>
              <a:rPr sz="2000" spc="-5" dirty="0">
                <a:latin typeface="Calibri"/>
                <a:cs typeface="Calibri"/>
              </a:rPr>
              <a:t>amitryptaline, trihexyphenidyl, </a:t>
            </a:r>
            <a:r>
              <a:rPr sz="2000" dirty="0">
                <a:latin typeface="Calibri"/>
                <a:cs typeface="Calibri"/>
              </a:rPr>
              <a:t>injection fluphenazine  </a:t>
            </a:r>
            <a:r>
              <a:rPr sz="2000" spc="-10" dirty="0">
                <a:latin typeface="Calibri"/>
                <a:cs typeface="Calibri"/>
              </a:rPr>
              <a:t>deaconate, </a:t>
            </a:r>
            <a:r>
              <a:rPr sz="2000" spc="-5" dirty="0">
                <a:latin typeface="Calibri"/>
                <a:cs typeface="Calibri"/>
              </a:rPr>
              <a:t>phenobarbitone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diphenyl </a:t>
            </a:r>
            <a:r>
              <a:rPr sz="2000" spc="-15" dirty="0">
                <a:latin typeface="Calibri"/>
                <a:cs typeface="Calibri"/>
              </a:rPr>
              <a:t>hydantoin) </a:t>
            </a:r>
            <a:r>
              <a:rPr sz="2000" spc="-10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all PHCs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sub  </a:t>
            </a:r>
            <a:r>
              <a:rPr sz="2000" spc="-10" dirty="0">
                <a:latin typeface="Calibri"/>
                <a:cs typeface="Calibri"/>
              </a:rPr>
              <a:t>centres,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342900" algn="l"/>
                <a:tab pos="34353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system </a:t>
            </a:r>
            <a:r>
              <a:rPr sz="2000" spc="-5" dirty="0">
                <a:latin typeface="Calibri"/>
                <a:cs typeface="Calibri"/>
              </a:rPr>
              <a:t>of simple mental heath </a:t>
            </a:r>
            <a:r>
              <a:rPr sz="2000" dirty="0">
                <a:latin typeface="Calibri"/>
                <a:cs typeface="Calibri"/>
              </a:rPr>
              <a:t>case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records,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system </a:t>
            </a:r>
            <a:r>
              <a:rPr sz="2000" spc="-5" dirty="0">
                <a:latin typeface="Calibri"/>
                <a:cs typeface="Calibri"/>
              </a:rPr>
              <a:t>of monthly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reporting,</a:t>
            </a:r>
            <a:endParaRPr sz="2000">
              <a:latin typeface="Calibri"/>
              <a:cs typeface="Calibri"/>
            </a:endParaRPr>
          </a:p>
          <a:p>
            <a:pPr marL="287020" marR="182245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342900" algn="l"/>
                <a:tab pos="343535" algn="l"/>
              </a:tabLst>
            </a:pPr>
            <a:r>
              <a:rPr dirty="0"/>
              <a:t>	</a:t>
            </a:r>
            <a:r>
              <a:rPr sz="2000" spc="-5" dirty="0">
                <a:latin typeface="Calibri"/>
                <a:cs typeface="Calibri"/>
              </a:rPr>
              <a:t>regular monitoring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feed </a:t>
            </a:r>
            <a:r>
              <a:rPr sz="2000" dirty="0">
                <a:latin typeface="Calibri"/>
                <a:cs typeface="Calibri"/>
              </a:rPr>
              <a:t>back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spc="5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</a:t>
            </a:r>
            <a:r>
              <a:rPr sz="2000" spc="-10" dirty="0">
                <a:latin typeface="Calibri"/>
                <a:cs typeface="Calibri"/>
              </a:rPr>
              <a:t>level </a:t>
            </a:r>
            <a:r>
              <a:rPr sz="2000" spc="-5" dirty="0">
                <a:latin typeface="Calibri"/>
                <a:cs typeface="Calibri"/>
              </a:rPr>
              <a:t>mental </a:t>
            </a:r>
            <a:r>
              <a:rPr sz="2000" dirty="0">
                <a:latin typeface="Calibri"/>
                <a:cs typeface="Calibri"/>
              </a:rPr>
              <a:t>health  </a:t>
            </a:r>
            <a:r>
              <a:rPr sz="2000" spc="-5" dirty="0">
                <a:latin typeface="Calibri"/>
                <a:cs typeface="Calibri"/>
              </a:rPr>
              <a:t>team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21583"/>
            <a:ext cx="8072755" cy="30740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psychiatrist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13384" algn="l"/>
                <a:tab pos="414020" algn="l"/>
              </a:tabLst>
            </a:pPr>
            <a:r>
              <a:rPr dirty="0"/>
              <a:t>	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dirty="0">
                <a:latin typeface="Calibri"/>
                <a:cs typeface="Calibri"/>
              </a:rPr>
              <a:t>health </a:t>
            </a:r>
            <a:r>
              <a:rPr sz="2000" spc="-5" dirty="0">
                <a:latin typeface="Calibri"/>
                <a:cs typeface="Calibri"/>
              </a:rPr>
              <a:t>clinic 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hospital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review </a:t>
            </a:r>
            <a:r>
              <a:rPr sz="2000" spc="-5" dirty="0">
                <a:latin typeface="Calibri"/>
                <a:cs typeface="Calibri"/>
              </a:rPr>
              <a:t>patients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referred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PHCs.</a:t>
            </a:r>
            <a:endParaRPr sz="20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13384" algn="l"/>
                <a:tab pos="414020" algn="l"/>
                <a:tab pos="1153795" algn="l"/>
                <a:tab pos="1560830" algn="l"/>
                <a:tab pos="1913255" algn="l"/>
                <a:tab pos="2309495" algn="l"/>
                <a:tab pos="3288029" algn="l"/>
                <a:tab pos="3632200" algn="l"/>
                <a:tab pos="4117340" algn="l"/>
                <a:tab pos="4972050" algn="l"/>
                <a:tab pos="5932170" algn="l"/>
                <a:tab pos="6365240" algn="l"/>
                <a:tab pos="6987540" algn="l"/>
                <a:tab pos="7318375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	up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	10	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s	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	the	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ict	</a:t>
            </a:r>
            <a:r>
              <a:rPr sz="2000" spc="-5" dirty="0">
                <a:latin typeface="Calibri"/>
                <a:cs typeface="Calibri"/>
              </a:rPr>
              <a:t>hospi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al	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	</a:t>
            </a:r>
            <a:r>
              <a:rPr sz="2000" spc="-5" dirty="0">
                <a:latin typeface="Calibri"/>
                <a:cs typeface="Calibri"/>
              </a:rPr>
              <a:t>bri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f	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tie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  </a:t>
            </a:r>
            <a:r>
              <a:rPr sz="2000" spc="-10" dirty="0">
                <a:latin typeface="Calibri"/>
                <a:cs typeface="Calibri"/>
              </a:rPr>
              <a:t>treatment.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programme was reviewed every month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 </a:t>
            </a:r>
            <a:r>
              <a:rPr sz="2000" spc="-10" dirty="0">
                <a:latin typeface="Calibri"/>
                <a:cs typeface="Calibri"/>
              </a:rPr>
              <a:t>level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</a:t>
            </a:r>
            <a:r>
              <a:rPr sz="2000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officer </a:t>
            </a:r>
            <a:r>
              <a:rPr sz="2000" spc="-5" dirty="0">
                <a:latin typeface="Calibri"/>
                <a:cs typeface="Calibri"/>
              </a:rPr>
              <a:t>during the monthly meeting of primary  </a:t>
            </a:r>
            <a:r>
              <a:rPr sz="2000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centre </a:t>
            </a:r>
            <a:r>
              <a:rPr sz="2000" spc="-5" dirty="0">
                <a:latin typeface="Calibri"/>
                <a:cs typeface="Calibri"/>
              </a:rPr>
              <a:t>medical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officers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81557"/>
            <a:ext cx="8028305" cy="447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663575" indent="-274320">
              <a:lnSpc>
                <a:spcPct val="100000"/>
              </a:lnSpc>
              <a:spcBef>
                <a:spcPts val="105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The Ministry of Health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Family </a:t>
            </a:r>
            <a:r>
              <a:rPr sz="2000" spc="-20" dirty="0">
                <a:latin typeface="Calibri"/>
                <a:cs typeface="Calibri"/>
              </a:rPr>
              <a:t>Welfare, </a:t>
            </a:r>
            <a:r>
              <a:rPr sz="2000" spc="-5" dirty="0">
                <a:latin typeface="Calibri"/>
                <a:cs typeface="Calibri"/>
              </a:rPr>
              <a:t>Govt. of </a:t>
            </a:r>
            <a:r>
              <a:rPr sz="2000" dirty="0">
                <a:latin typeface="Calibri"/>
                <a:cs typeface="Calibri"/>
              </a:rPr>
              <a:t>India </a:t>
            </a:r>
            <a:r>
              <a:rPr sz="2000" spc="-15" dirty="0">
                <a:latin typeface="Calibri"/>
                <a:cs typeface="Calibri"/>
              </a:rPr>
              <a:t>formulated  </a:t>
            </a:r>
            <a:r>
              <a:rPr sz="2000" spc="-5" dirty="0">
                <a:latin typeface="Calibri"/>
                <a:cs typeface="Calibri"/>
              </a:rPr>
              <a:t>District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Programme </a:t>
            </a:r>
            <a:r>
              <a:rPr sz="2000" spc="-5" dirty="0">
                <a:latin typeface="Calibri"/>
                <a:cs typeface="Calibri"/>
              </a:rPr>
              <a:t>(under National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  </a:t>
            </a:r>
            <a:r>
              <a:rPr sz="2000" spc="-10" dirty="0">
                <a:latin typeface="Calibri"/>
                <a:cs typeface="Calibri"/>
              </a:rPr>
              <a:t>Programme)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BBA58"/>
              </a:buClr>
              <a:buFont typeface="Wingdings"/>
              <a:buChar char=""/>
            </a:pPr>
            <a:endParaRPr sz="2900">
              <a:latin typeface="Times New Roman"/>
              <a:cs typeface="Times New Roman"/>
            </a:endParaRPr>
          </a:p>
          <a:p>
            <a:pPr marL="342900" indent="-330200">
              <a:lnSpc>
                <a:spcPct val="100000"/>
              </a:lnSpc>
              <a:buClr>
                <a:srgbClr val="9BBA58"/>
              </a:buClr>
              <a:buFont typeface="Wingdings"/>
              <a:buChar char=""/>
              <a:tabLst>
                <a:tab pos="342900" algn="l"/>
                <a:tab pos="343535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programme was to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implemented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two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phases,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"/>
              <a:tabLst>
                <a:tab pos="342900" algn="l"/>
                <a:tab pos="343535" algn="l"/>
              </a:tabLst>
            </a:pPr>
            <a:r>
              <a:rPr sz="2000" dirty="0">
                <a:latin typeface="Calibri"/>
                <a:cs typeface="Calibri"/>
              </a:rPr>
              <a:t>Phase I </a:t>
            </a:r>
            <a:r>
              <a:rPr sz="2000" spc="-15" dirty="0">
                <a:latin typeface="Calibri"/>
                <a:cs typeface="Calibri"/>
              </a:rPr>
              <a:t>taken </a:t>
            </a:r>
            <a:r>
              <a:rPr sz="2000" dirty="0">
                <a:latin typeface="Calibri"/>
                <a:cs typeface="Calibri"/>
              </a:rPr>
              <a:t>up during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1996-97,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"/>
              <a:tabLst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Phase II be a </a:t>
            </a:r>
            <a:r>
              <a:rPr sz="2000" spc="-5" dirty="0">
                <a:latin typeface="Calibri"/>
                <a:cs typeface="Calibri"/>
              </a:rPr>
              <a:t>continuation </a:t>
            </a:r>
            <a:r>
              <a:rPr sz="2000" dirty="0">
                <a:latin typeface="Calibri"/>
                <a:cs typeface="Calibri"/>
              </a:rPr>
              <a:t>of the </a:t>
            </a:r>
            <a:r>
              <a:rPr sz="2000" spc="-10" dirty="0">
                <a:latin typeface="Calibri"/>
                <a:cs typeface="Calibri"/>
              </a:rPr>
              <a:t>programme </a:t>
            </a:r>
            <a:r>
              <a:rPr sz="2000" spc="-5" dirty="0">
                <a:latin typeface="Calibri"/>
                <a:cs typeface="Calibri"/>
              </a:rPr>
              <a:t>during </a:t>
            </a:r>
            <a:r>
              <a:rPr sz="2000" dirty="0">
                <a:latin typeface="Calibri"/>
                <a:cs typeface="Calibri"/>
              </a:rPr>
              <a:t>the IX </a:t>
            </a:r>
            <a:r>
              <a:rPr sz="2000" spc="-10" dirty="0">
                <a:latin typeface="Calibri"/>
                <a:cs typeface="Calibri"/>
              </a:rPr>
              <a:t>Five </a:t>
            </a:r>
            <a:r>
              <a:rPr sz="2000" spc="-35" dirty="0">
                <a:latin typeface="Calibri"/>
                <a:cs typeface="Calibri"/>
              </a:rPr>
              <a:t>Year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period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(1997-2002).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342900" indent="-330200">
              <a:lnSpc>
                <a:spcPct val="100000"/>
              </a:lnSpc>
              <a:spcBef>
                <a:spcPts val="5"/>
              </a:spcBef>
              <a:buClr>
                <a:srgbClr val="9BBA58"/>
              </a:buClr>
              <a:buFont typeface="Wingdings"/>
              <a:buChar char=""/>
              <a:tabLst>
                <a:tab pos="342900" algn="l"/>
                <a:tab pos="343535" algn="l"/>
              </a:tabLst>
            </a:pPr>
            <a:r>
              <a:rPr sz="2000" spc="-5" dirty="0">
                <a:latin typeface="Calibri"/>
                <a:cs typeface="Calibri"/>
              </a:rPr>
              <a:t>budget line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implementation of </a:t>
            </a:r>
            <a:r>
              <a:rPr sz="2000" dirty="0">
                <a:latin typeface="Calibri"/>
                <a:cs typeface="Calibri"/>
              </a:rPr>
              <a:t>the DMHP as a major component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the</a:t>
            </a:r>
            <a:endParaRPr sz="2000">
              <a:latin typeface="Calibri"/>
              <a:cs typeface="Calibri"/>
            </a:endParaRPr>
          </a:p>
          <a:p>
            <a:pPr marR="86995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NMHP </a:t>
            </a:r>
            <a:r>
              <a:rPr sz="2000" spc="-10" dirty="0">
                <a:latin typeface="Calibri"/>
                <a:cs typeface="Calibri"/>
              </a:rPr>
              <a:t>was created </a:t>
            </a:r>
            <a:r>
              <a:rPr sz="2000" dirty="0">
                <a:latin typeface="Calibri"/>
                <a:cs typeface="Calibri"/>
              </a:rPr>
              <a:t>in 1996;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14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years </a:t>
            </a:r>
            <a:r>
              <a:rPr sz="2000" spc="-10" dirty="0">
                <a:latin typeface="Calibri"/>
                <a:cs typeface="Calibri"/>
              </a:rPr>
              <a:t>after </a:t>
            </a:r>
            <a:r>
              <a:rPr sz="2000" spc="-5" dirty="0">
                <a:latin typeface="Calibri"/>
                <a:cs typeface="Calibri"/>
              </a:rPr>
              <a:t>CCHFW </a:t>
            </a:r>
            <a:r>
              <a:rPr sz="2000" spc="-10" dirty="0">
                <a:latin typeface="Calibri"/>
                <a:cs typeface="Calibri"/>
              </a:rPr>
              <a:t>approved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NMHP.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DMHP </a:t>
            </a:r>
            <a:r>
              <a:rPr sz="2000" spc="-10" dirty="0">
                <a:latin typeface="Calibri"/>
                <a:cs typeface="Calibri"/>
              </a:rPr>
              <a:t>was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implemented </a:t>
            </a:r>
            <a:r>
              <a:rPr sz="2000" dirty="0">
                <a:latin typeface="Calibri"/>
                <a:cs typeface="Calibri"/>
              </a:rPr>
              <a:t>as a </a:t>
            </a:r>
            <a:r>
              <a:rPr sz="2000" spc="-5" dirty="0">
                <a:latin typeface="Calibri"/>
                <a:cs typeface="Calibri"/>
              </a:rPr>
              <a:t>fully </a:t>
            </a:r>
            <a:r>
              <a:rPr sz="2000" spc="-15" dirty="0">
                <a:latin typeface="Calibri"/>
                <a:cs typeface="Calibri"/>
              </a:rPr>
              <a:t>“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centrally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supported</a:t>
            </a:r>
            <a:r>
              <a:rPr sz="2000" spc="-5" dirty="0">
                <a:latin typeface="Calibri"/>
                <a:cs typeface="Calibri"/>
              </a:rPr>
              <a:t>”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project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8785"/>
            <a:ext cx="8039734" cy="395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Launched in </a:t>
            </a:r>
            <a:r>
              <a:rPr sz="3000" dirty="0">
                <a:latin typeface="Calibri"/>
                <a:cs typeface="Calibri"/>
              </a:rPr>
              <a:t>1996–97 in </a:t>
            </a:r>
            <a:r>
              <a:rPr sz="3000" spc="-20" dirty="0">
                <a:latin typeface="Calibri"/>
                <a:cs typeface="Calibri"/>
              </a:rPr>
              <a:t>four </a:t>
            </a:r>
            <a:r>
              <a:rPr sz="3000" spc="-5" dirty="0">
                <a:latin typeface="Calibri"/>
                <a:cs typeface="Calibri"/>
              </a:rPr>
              <a:t>districts, one </a:t>
            </a:r>
            <a:r>
              <a:rPr sz="3000" dirty="0">
                <a:latin typeface="Calibri"/>
                <a:cs typeface="Calibri"/>
              </a:rPr>
              <a:t>each in  </a:t>
            </a:r>
            <a:r>
              <a:rPr sz="3000" spc="-10" dirty="0">
                <a:latin typeface="Calibri"/>
                <a:cs typeface="Calibri"/>
              </a:rPr>
              <a:t>Andhra Pradesh, </a:t>
            </a:r>
            <a:r>
              <a:rPr sz="3000" dirty="0">
                <a:latin typeface="Calibri"/>
                <a:cs typeface="Calibri"/>
              </a:rPr>
              <a:t>Assam, </a:t>
            </a:r>
            <a:r>
              <a:rPr sz="3000" spc="-5" dirty="0">
                <a:latin typeface="Calibri"/>
                <a:cs typeface="Calibri"/>
              </a:rPr>
              <a:t>Rajasthan,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0" dirty="0">
                <a:latin typeface="Calibri"/>
                <a:cs typeface="Calibri"/>
              </a:rPr>
              <a:t>Tamil  </a:t>
            </a:r>
            <a:r>
              <a:rPr sz="3000" dirty="0">
                <a:latin typeface="Calibri"/>
                <a:cs typeface="Calibri"/>
              </a:rPr>
              <a:t>Nadu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35" dirty="0">
                <a:latin typeface="Calibri"/>
                <a:cs typeface="Calibri"/>
              </a:rPr>
              <a:t>At </a:t>
            </a:r>
            <a:r>
              <a:rPr sz="3000" spc="-15" dirty="0">
                <a:latin typeface="Calibri"/>
                <a:cs typeface="Calibri"/>
              </a:rPr>
              <a:t>present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20" dirty="0">
                <a:latin typeface="Calibri"/>
                <a:cs typeface="Calibri"/>
              </a:rPr>
              <a:t>program </a:t>
            </a:r>
            <a:r>
              <a:rPr sz="3000" dirty="0">
                <a:latin typeface="Calibri"/>
                <a:cs typeface="Calibri"/>
              </a:rPr>
              <a:t>is in </a:t>
            </a:r>
            <a:r>
              <a:rPr sz="3000" spc="-5" dirty="0">
                <a:latin typeface="Calibri"/>
                <a:cs typeface="Calibri"/>
              </a:rPr>
              <a:t>place </a:t>
            </a:r>
            <a:r>
              <a:rPr sz="3000" spc="-10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127</a:t>
            </a:r>
            <a:r>
              <a:rPr sz="3000" spc="5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districts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DMHP </a:t>
            </a:r>
            <a:r>
              <a:rPr sz="3000" dirty="0">
                <a:latin typeface="Calibri"/>
                <a:cs typeface="Calibri"/>
              </a:rPr>
              <a:t>is also </a:t>
            </a:r>
            <a:r>
              <a:rPr sz="3000" spc="-10" dirty="0">
                <a:latin typeface="Calibri"/>
                <a:cs typeface="Calibri"/>
              </a:rPr>
              <a:t>being </a:t>
            </a:r>
            <a:r>
              <a:rPr sz="3000" spc="-15" dirty="0">
                <a:latin typeface="Calibri"/>
                <a:cs typeface="Calibri"/>
              </a:rPr>
              <a:t>started </a:t>
            </a:r>
            <a:r>
              <a:rPr sz="3000" spc="-10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325 </a:t>
            </a:r>
            <a:r>
              <a:rPr sz="3000" spc="-10" dirty="0">
                <a:latin typeface="Calibri"/>
                <a:cs typeface="Calibri"/>
              </a:rPr>
              <a:t>new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districts</a:t>
            </a:r>
            <a:endParaRPr sz="3000">
              <a:latin typeface="Calibri"/>
              <a:cs typeface="Calibri"/>
            </a:endParaRPr>
          </a:p>
          <a:p>
            <a:pPr marL="355600" marR="6858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central grant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10" dirty="0">
                <a:latin typeface="Calibri"/>
                <a:cs typeface="Calibri"/>
              </a:rPr>
              <a:t>implementation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DMHP  </a:t>
            </a:r>
            <a:r>
              <a:rPr sz="3000" spc="-5" dirty="0">
                <a:latin typeface="Calibri"/>
                <a:cs typeface="Calibri"/>
              </a:rPr>
              <a:t>per </a:t>
            </a:r>
            <a:r>
              <a:rPr sz="3000" spc="-10" dirty="0">
                <a:latin typeface="Calibri"/>
                <a:cs typeface="Calibri"/>
              </a:rPr>
              <a:t>district </a:t>
            </a:r>
            <a:r>
              <a:rPr sz="3000" dirty="0">
                <a:latin typeface="Calibri"/>
                <a:cs typeface="Calibri"/>
              </a:rPr>
              <a:t>with </a:t>
            </a:r>
            <a:r>
              <a:rPr sz="3000" spc="-30" dirty="0">
                <a:latin typeface="Calibri"/>
                <a:cs typeface="Calibri"/>
              </a:rPr>
              <a:t>avg </a:t>
            </a:r>
            <a:r>
              <a:rPr sz="3000" spc="-5" dirty="0">
                <a:latin typeface="Calibri"/>
                <a:cs typeface="Calibri"/>
              </a:rPr>
              <a:t>population of </a:t>
            </a:r>
            <a:r>
              <a:rPr sz="3000" dirty="0">
                <a:latin typeface="Calibri"/>
                <a:cs typeface="Calibri"/>
              </a:rPr>
              <a:t>20 lakh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15" dirty="0">
                <a:latin typeface="Calibri"/>
                <a:cs typeface="Calibri"/>
              </a:rPr>
              <a:t>five  </a:t>
            </a:r>
            <a:r>
              <a:rPr sz="3000" spc="-20" dirty="0">
                <a:latin typeface="Calibri"/>
                <a:cs typeface="Calibri"/>
              </a:rPr>
              <a:t>years </a:t>
            </a:r>
            <a:r>
              <a:rPr sz="3000" dirty="0">
                <a:latin typeface="Calibri"/>
                <a:cs typeface="Calibri"/>
              </a:rPr>
              <a:t>will </a:t>
            </a:r>
            <a:r>
              <a:rPr sz="3000" spc="-5" dirty="0">
                <a:latin typeface="Calibri"/>
                <a:cs typeface="Calibri"/>
              </a:rPr>
              <a:t>be </a:t>
            </a:r>
            <a:r>
              <a:rPr sz="3000" dirty="0">
                <a:latin typeface="Calibri"/>
                <a:cs typeface="Calibri"/>
              </a:rPr>
              <a:t>Rs. 2.5 </a:t>
            </a:r>
            <a:r>
              <a:rPr sz="3000" spc="-20" dirty="0">
                <a:latin typeface="Calibri"/>
                <a:cs typeface="Calibri"/>
              </a:rPr>
              <a:t>crore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904" y="466470"/>
            <a:ext cx="45662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Arial"/>
                <a:cs typeface="Arial"/>
              </a:rPr>
              <a:t>DMHP</a:t>
            </a:r>
            <a:r>
              <a:rPr sz="4400" b="0" i="0" spc="-290" dirty="0">
                <a:latin typeface="Arial"/>
                <a:cs typeface="Arial"/>
              </a:rPr>
              <a:t> </a:t>
            </a:r>
            <a:r>
              <a:rPr sz="4400" b="0" i="0" dirty="0">
                <a:latin typeface="Arial"/>
                <a:cs typeface="Arial"/>
              </a:rPr>
              <a:t>Objectives: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81353"/>
            <a:ext cx="7859395" cy="44215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27685" marR="5080" indent="-514984">
              <a:lnSpc>
                <a:spcPct val="90000"/>
              </a:lnSpc>
              <a:spcBef>
                <a:spcPts val="43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65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Provide </a:t>
            </a:r>
            <a:r>
              <a:rPr sz="2800" dirty="0">
                <a:latin typeface="Arial"/>
                <a:cs typeface="Arial"/>
              </a:rPr>
              <a:t>sustainable basic </a:t>
            </a:r>
            <a:r>
              <a:rPr sz="2800" spc="-5" dirty="0">
                <a:latin typeface="Arial"/>
                <a:cs typeface="Arial"/>
              </a:rPr>
              <a:t>mental health  services in community and </a:t>
            </a:r>
            <a:r>
              <a:rPr sz="2800" dirty="0">
                <a:latin typeface="Arial"/>
                <a:cs typeface="Arial"/>
              </a:rPr>
              <a:t>integration </a:t>
            </a:r>
            <a:r>
              <a:rPr sz="2800" spc="-5" dirty="0">
                <a:latin typeface="Arial"/>
                <a:cs typeface="Arial"/>
              </a:rPr>
              <a:t>of these  with </a:t>
            </a:r>
            <a:r>
              <a:rPr sz="2800" dirty="0">
                <a:latin typeface="Arial"/>
                <a:cs typeface="Arial"/>
              </a:rPr>
              <a:t>other services</a:t>
            </a:r>
            <a:endParaRPr sz="2800">
              <a:latin typeface="Arial"/>
              <a:cs typeface="Arial"/>
            </a:endParaRPr>
          </a:p>
          <a:p>
            <a:pPr marL="527685" marR="480695" indent="-514984">
              <a:lnSpc>
                <a:spcPts val="302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Early </a:t>
            </a:r>
            <a:r>
              <a:rPr sz="2800" dirty="0">
                <a:latin typeface="Arial"/>
                <a:cs typeface="Arial"/>
              </a:rPr>
              <a:t>detection </a:t>
            </a:r>
            <a:r>
              <a:rPr sz="2800" spc="-5" dirty="0">
                <a:latin typeface="Arial"/>
                <a:cs typeface="Arial"/>
              </a:rPr>
              <a:t>and treatment in community  </a:t>
            </a:r>
            <a:r>
              <a:rPr sz="2800" dirty="0">
                <a:latin typeface="Arial"/>
                <a:cs typeface="Arial"/>
              </a:rPr>
              <a:t>itself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65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ensure </a:t>
            </a:r>
            <a:r>
              <a:rPr sz="2800" dirty="0">
                <a:latin typeface="Arial"/>
                <a:cs typeface="Arial"/>
              </a:rPr>
              <a:t>ease </a:t>
            </a:r>
            <a:r>
              <a:rPr sz="2800" spc="-5" dirty="0">
                <a:latin typeface="Arial"/>
                <a:cs typeface="Arial"/>
              </a:rPr>
              <a:t>of care</a:t>
            </a:r>
            <a:r>
              <a:rPr sz="2800" spc="1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givers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6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take </a:t>
            </a:r>
            <a:r>
              <a:rPr sz="2800" spc="-5" dirty="0">
                <a:latin typeface="Arial"/>
                <a:cs typeface="Arial"/>
              </a:rPr>
              <a:t>pressure </a:t>
            </a:r>
            <a:r>
              <a:rPr sz="2800" spc="-15" dirty="0">
                <a:latin typeface="Arial"/>
                <a:cs typeface="Arial"/>
              </a:rPr>
              <a:t>off </a:t>
            </a:r>
            <a:r>
              <a:rPr sz="2800" spc="-5" dirty="0">
                <a:latin typeface="Arial"/>
                <a:cs typeface="Arial"/>
              </a:rPr>
              <a:t>mental</a:t>
            </a:r>
            <a:r>
              <a:rPr sz="2800" spc="1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hospitals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65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reduce</a:t>
            </a:r>
            <a:r>
              <a:rPr sz="2800" spc="1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stigma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65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rehabilitate </a:t>
            </a:r>
            <a:r>
              <a:rPr sz="2800" dirty="0">
                <a:latin typeface="Arial"/>
                <a:cs typeface="Arial"/>
              </a:rPr>
              <a:t>patients </a:t>
            </a:r>
            <a:r>
              <a:rPr sz="2800" spc="-5" dirty="0">
                <a:latin typeface="Arial"/>
                <a:cs typeface="Arial"/>
              </a:rPr>
              <a:t>within the</a:t>
            </a:r>
            <a:r>
              <a:rPr sz="2800" spc="229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community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6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detect </a:t>
            </a:r>
            <a:r>
              <a:rPr sz="2800" spc="-5" dirty="0">
                <a:latin typeface="Arial"/>
                <a:cs typeface="Arial"/>
              </a:rPr>
              <a:t>,manage &amp; refer cases of</a:t>
            </a:r>
            <a:r>
              <a:rPr sz="2800" spc="2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epilepsy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" y="397763"/>
            <a:ext cx="3403091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3051" y="333756"/>
            <a:ext cx="3038855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78663"/>
            <a:ext cx="52184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Components </a:t>
            </a:r>
            <a:r>
              <a:rPr sz="4400" i="0" dirty="0">
                <a:solidFill>
                  <a:srgbClr val="660033"/>
                </a:solidFill>
                <a:latin typeface="Times New Roman"/>
                <a:cs typeface="Times New Roman"/>
              </a:rPr>
              <a:t>of</a:t>
            </a:r>
            <a:r>
              <a:rPr sz="4400" i="0" spc="75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4400" i="0" dirty="0">
                <a:solidFill>
                  <a:srgbClr val="660033"/>
                </a:solidFill>
                <a:latin typeface="Times New Roman"/>
                <a:cs typeface="Times New Roman"/>
              </a:rPr>
              <a:t>DMHP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424" y="2286000"/>
            <a:ext cx="702563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772" y="2249423"/>
            <a:ext cx="1787652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5435" y="2249423"/>
            <a:ext cx="766572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8544" y="2249423"/>
            <a:ext cx="1679448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3003" y="2249423"/>
            <a:ext cx="2205228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3244" y="2249423"/>
            <a:ext cx="1851659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09916" y="2249423"/>
            <a:ext cx="979931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2772" y="2633472"/>
            <a:ext cx="2086355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49651" y="2633472"/>
            <a:ext cx="1475231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424" y="3608832"/>
            <a:ext cx="702563" cy="7299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2772" y="3572255"/>
            <a:ext cx="2167128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4244" y="3572255"/>
            <a:ext cx="1475232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92296" y="3572255"/>
            <a:ext cx="1415796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12435" y="3572255"/>
            <a:ext cx="1059180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75959" y="3572255"/>
            <a:ext cx="1575815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56119" y="3572255"/>
            <a:ext cx="1633727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2772" y="3956303"/>
            <a:ext cx="2615183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78479" y="3956303"/>
            <a:ext cx="766571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64052" y="3956303"/>
            <a:ext cx="903731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85259" y="3956303"/>
            <a:ext cx="1338072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42332" y="3956303"/>
            <a:ext cx="1613915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4424" y="4931664"/>
            <a:ext cx="702563" cy="7299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2772" y="4895088"/>
            <a:ext cx="2257043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0820" y="4895088"/>
            <a:ext cx="1909572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11396" y="4895088"/>
            <a:ext cx="982979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5379" y="4895088"/>
            <a:ext cx="2755392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51776" y="4895088"/>
            <a:ext cx="1338072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2772" y="5279135"/>
            <a:ext cx="1752600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5940" y="2340991"/>
            <a:ext cx="7920355" cy="3482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27685" marR="5080" indent="-514984">
              <a:lnSpc>
                <a:spcPts val="3020"/>
              </a:lnSpc>
              <a:spcBef>
                <a:spcPts val="480"/>
              </a:spcBef>
              <a:buAutoNum type="arabicPeriod"/>
              <a:tabLst>
                <a:tab pos="527685" algn="l"/>
                <a:tab pos="528320" algn="l"/>
                <a:tab pos="2030095" algn="l"/>
                <a:tab pos="2513965" algn="l"/>
                <a:tab pos="3908425" algn="l"/>
                <a:tab pos="5828665" algn="l"/>
                <a:tab pos="7395845" algn="l"/>
              </a:tabLst>
            </a:pPr>
            <a:r>
              <a:rPr sz="2800" b="1" spc="-215" dirty="0">
                <a:solidFill>
                  <a:srgbClr val="175A5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rai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ing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175A51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edical,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par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175A51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ical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perso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nel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175A51"/>
                </a:solidFill>
                <a:latin typeface="Times New Roman"/>
                <a:cs typeface="Times New Roman"/>
              </a:rPr>
              <a:t>and 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community</a:t>
            </a:r>
            <a:r>
              <a:rPr sz="2800" spc="15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leaders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3800">
              <a:latin typeface="Times New Roman"/>
              <a:cs typeface="Times New Roman"/>
            </a:endParaRPr>
          </a:p>
          <a:p>
            <a:pPr marL="527685" marR="5080" indent="-514984">
              <a:lnSpc>
                <a:spcPts val="3020"/>
              </a:lnSpc>
              <a:buAutoNum type="arabicPeriod"/>
              <a:tabLst>
                <a:tab pos="527685" algn="l"/>
                <a:tab pos="528320" algn="l"/>
                <a:tab pos="2399030" algn="l"/>
                <a:tab pos="3577590" algn="l"/>
                <a:tab pos="4697730" algn="l"/>
                <a:tab pos="5461635" algn="l"/>
                <a:tab pos="6741795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Com</a:t>
            </a:r>
            <a:r>
              <a:rPr sz="2800" spc="-25" dirty="0">
                <a:solidFill>
                  <a:srgbClr val="175A51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u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ity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Men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al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He</a:t>
            </a:r>
            <a:r>
              <a:rPr sz="2800" spc="-20" dirty="0">
                <a:solidFill>
                  <a:srgbClr val="175A51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lth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c</a:t>
            </a:r>
            <a:r>
              <a:rPr sz="2800" spc="-20" dirty="0">
                <a:solidFill>
                  <a:srgbClr val="175A51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re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ugh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exis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ing  infrastructure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health</a:t>
            </a:r>
            <a:r>
              <a:rPr sz="2800" spc="-15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services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3450">
              <a:latin typeface="Times New Roman"/>
              <a:cs typeface="Times New Roman"/>
            </a:endParaRPr>
          </a:p>
          <a:p>
            <a:pPr marL="527685" indent="-514984">
              <a:lnSpc>
                <a:spcPts val="3195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Information, Education and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Communication</a:t>
            </a:r>
            <a:r>
              <a:rPr sz="2800" spc="40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(IEC)</a:t>
            </a:r>
            <a:endParaRPr sz="2800">
              <a:latin typeface="Times New Roman"/>
              <a:cs typeface="Times New Roman"/>
            </a:endParaRPr>
          </a:p>
          <a:p>
            <a:pPr marL="527685">
              <a:lnSpc>
                <a:spcPts val="3195"/>
              </a:lnSpc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activities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666" y="381761"/>
            <a:ext cx="4523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20" dirty="0">
                <a:latin typeface="Calibri"/>
                <a:cs typeface="Calibri"/>
              </a:rPr>
              <a:t>DMHP—Key</a:t>
            </a:r>
            <a:r>
              <a:rPr sz="4000" i="0" spc="-40" dirty="0">
                <a:latin typeface="Calibri"/>
                <a:cs typeface="Calibri"/>
              </a:rPr>
              <a:t> </a:t>
            </a:r>
            <a:r>
              <a:rPr sz="4000" i="0" spc="-25" dirty="0">
                <a:latin typeface="Calibri"/>
                <a:cs typeface="Calibri"/>
              </a:rPr>
              <a:t>Features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55800"/>
            <a:ext cx="8012430" cy="45859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527685" marR="817244" indent="-514984">
              <a:lnSpc>
                <a:spcPct val="80000"/>
              </a:lnSpc>
              <a:spcBef>
                <a:spcPts val="6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States </a:t>
            </a:r>
            <a:r>
              <a:rPr sz="2200" spc="-5" dirty="0">
                <a:latin typeface="Calibri"/>
                <a:cs typeface="Calibri"/>
              </a:rPr>
              <a:t>will </a:t>
            </a:r>
            <a:r>
              <a:rPr sz="2200" spc="-10" dirty="0">
                <a:latin typeface="Calibri"/>
                <a:cs typeface="Calibri"/>
              </a:rPr>
              <a:t>set </a:t>
            </a:r>
            <a:r>
              <a:rPr sz="2200" spc="-5" dirty="0">
                <a:latin typeface="Calibri"/>
                <a:cs typeface="Calibri"/>
              </a:rPr>
              <a:t>in motion the </a:t>
            </a:r>
            <a:r>
              <a:rPr sz="2200" spc="-10" dirty="0">
                <a:latin typeface="Calibri"/>
                <a:cs typeface="Calibri"/>
              </a:rPr>
              <a:t>process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finding suitable  personnel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manning the DMHP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teams.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2750">
              <a:latin typeface="Times New Roman"/>
              <a:cs typeface="Times New Roman"/>
            </a:endParaRPr>
          </a:p>
          <a:p>
            <a:pPr marL="527685" marR="270510" indent="-514984">
              <a:lnSpc>
                <a:spcPct val="80000"/>
              </a:lnSpc>
              <a:buFont typeface="Calibri"/>
              <a:buAutoNum type="arabicPeriod"/>
              <a:tabLst>
                <a:tab pos="591820" algn="l"/>
                <a:tab pos="592455" algn="l"/>
              </a:tabLst>
            </a:pPr>
            <a:r>
              <a:rPr dirty="0"/>
              <a:t>	</a:t>
            </a:r>
            <a:r>
              <a:rPr sz="2200" spc="-10" dirty="0">
                <a:latin typeface="Calibri"/>
                <a:cs typeface="Calibri"/>
              </a:rPr>
              <a:t>They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30" dirty="0">
                <a:latin typeface="Calibri"/>
                <a:cs typeface="Calibri"/>
              </a:rPr>
              <a:t>take </a:t>
            </a:r>
            <a:r>
              <a:rPr sz="2200" spc="-5" dirty="0">
                <a:latin typeface="Calibri"/>
                <a:cs typeface="Calibri"/>
              </a:rPr>
              <a:t>in service </a:t>
            </a:r>
            <a:r>
              <a:rPr sz="2200" spc="-10" dirty="0">
                <a:latin typeface="Calibri"/>
                <a:cs typeface="Calibri"/>
              </a:rPr>
              <a:t>candidates </a:t>
            </a:r>
            <a:r>
              <a:rPr sz="2200" spc="-5" dirty="0">
                <a:latin typeface="Calibri"/>
                <a:cs typeface="Calibri"/>
              </a:rPr>
              <a:t>who </a:t>
            </a:r>
            <a:r>
              <a:rPr sz="2200" spc="-15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willing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serve in  this </a:t>
            </a:r>
            <a:r>
              <a:rPr sz="2200" spc="-10" dirty="0">
                <a:latin typeface="Calibri"/>
                <a:cs typeface="Calibri"/>
              </a:rPr>
              <a:t>pilot project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provide </a:t>
            </a:r>
            <a:r>
              <a:rPr sz="2200" spc="-5" dirty="0">
                <a:latin typeface="Calibri"/>
                <a:cs typeface="Calibri"/>
              </a:rPr>
              <a:t>them the necessary </a:t>
            </a:r>
            <a:r>
              <a:rPr sz="2200" spc="-10" dirty="0">
                <a:latin typeface="Calibri"/>
                <a:cs typeface="Calibri"/>
              </a:rPr>
              <a:t>training in the  </a:t>
            </a:r>
            <a:r>
              <a:rPr sz="2200" spc="-5" dirty="0">
                <a:latin typeface="Calibri"/>
                <a:cs typeface="Calibri"/>
              </a:rPr>
              <a:t>identified</a:t>
            </a:r>
            <a:r>
              <a:rPr sz="2200" spc="-10" dirty="0">
                <a:latin typeface="Calibri"/>
                <a:cs typeface="Calibri"/>
              </a:rPr>
              <a:t> institution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350520" indent="-274320">
              <a:lnSpc>
                <a:spcPct val="100000"/>
              </a:lnSpc>
              <a:buFont typeface="Calibri"/>
              <a:buAutoNum type="arabicPeriod"/>
              <a:tabLst>
                <a:tab pos="351155" algn="l"/>
              </a:tabLst>
            </a:pPr>
            <a:r>
              <a:rPr sz="2200" b="1" spc="-5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patients </a:t>
            </a:r>
            <a:r>
              <a:rPr sz="2200" b="1" spc="-5" dirty="0">
                <a:latin typeface="Calibri"/>
                <a:cs typeface="Calibri"/>
              </a:rPr>
              <a:t>will be </a:t>
            </a:r>
            <a:r>
              <a:rPr sz="2200" b="1" spc="-10" dirty="0">
                <a:latin typeface="Calibri"/>
                <a:cs typeface="Calibri"/>
              </a:rPr>
              <a:t>from </a:t>
            </a:r>
            <a:r>
              <a:rPr sz="2200" b="1" spc="-5" dirty="0">
                <a:latin typeface="Calibri"/>
                <a:cs typeface="Calibri"/>
              </a:rPr>
              <a:t>the district itself and the adjoining</a:t>
            </a:r>
            <a:r>
              <a:rPr sz="2200" b="1" spc="2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areas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 marL="292100" marR="77470" indent="-292100">
              <a:lnSpc>
                <a:spcPts val="2110"/>
              </a:lnSpc>
              <a:spcBef>
                <a:spcPts val="5"/>
              </a:spcBef>
              <a:buAutoNum type="arabicPeriod"/>
              <a:tabLst>
                <a:tab pos="292100" algn="l"/>
              </a:tabLst>
            </a:pPr>
            <a:r>
              <a:rPr sz="2200" b="1" spc="-10" dirty="0">
                <a:latin typeface="Calibri"/>
                <a:cs typeface="Calibri"/>
              </a:rPr>
              <a:t>District </a:t>
            </a:r>
            <a:r>
              <a:rPr sz="2200" b="1" spc="-15" dirty="0">
                <a:latin typeface="Calibri"/>
                <a:cs typeface="Calibri"/>
              </a:rPr>
              <a:t>Mental </a:t>
            </a:r>
            <a:r>
              <a:rPr sz="2200" b="1" spc="-5" dirty="0">
                <a:latin typeface="Calibri"/>
                <a:cs typeface="Calibri"/>
              </a:rPr>
              <a:t>Health </a:t>
            </a:r>
            <a:r>
              <a:rPr sz="2200" b="1" spc="-55" dirty="0">
                <a:latin typeface="Calibri"/>
                <a:cs typeface="Calibri"/>
              </a:rPr>
              <a:t>Team </a:t>
            </a:r>
            <a:r>
              <a:rPr sz="2200" b="1" spc="-10" dirty="0">
                <a:latin typeface="Calibri"/>
                <a:cs typeface="Calibri"/>
              </a:rPr>
              <a:t>will </a:t>
            </a:r>
            <a:r>
              <a:rPr sz="2200" b="1" spc="-5" dirty="0">
                <a:latin typeface="Calibri"/>
                <a:cs typeface="Calibri"/>
              </a:rPr>
              <a:t>be </a:t>
            </a:r>
            <a:r>
              <a:rPr sz="2200" b="1" spc="-15" dirty="0">
                <a:latin typeface="Calibri"/>
                <a:cs typeface="Calibri"/>
              </a:rPr>
              <a:t>expected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15" dirty="0">
                <a:latin typeface="Calibri"/>
                <a:cs typeface="Calibri"/>
              </a:rPr>
              <a:t>provide </a:t>
            </a:r>
            <a:r>
              <a:rPr sz="2200" b="1" dirty="0">
                <a:latin typeface="Calibri"/>
                <a:cs typeface="Calibri"/>
              </a:rPr>
              <a:t>service </a:t>
            </a:r>
            <a:r>
              <a:rPr sz="2200" b="1" spc="-20" dirty="0">
                <a:latin typeface="Calibri"/>
                <a:cs typeface="Calibri"/>
              </a:rPr>
              <a:t>to  </a:t>
            </a:r>
            <a:r>
              <a:rPr sz="2200" b="1" spc="-5" dirty="0">
                <a:latin typeface="Calibri"/>
                <a:cs typeface="Calibri"/>
              </a:rPr>
              <a:t>the needy </a:t>
            </a:r>
            <a:r>
              <a:rPr sz="2200" b="1" spc="-10" dirty="0">
                <a:latin typeface="Calibri"/>
                <a:cs typeface="Calibri"/>
              </a:rPr>
              <a:t>mentally </a:t>
            </a:r>
            <a:r>
              <a:rPr sz="2200" b="1" spc="-5" dirty="0">
                <a:latin typeface="Calibri"/>
                <a:cs typeface="Calibri"/>
              </a:rPr>
              <a:t>ill </a:t>
            </a:r>
            <a:r>
              <a:rPr sz="2200" b="1" spc="-10" dirty="0">
                <a:latin typeface="Calibri"/>
                <a:cs typeface="Calibri"/>
              </a:rPr>
              <a:t>patients </a:t>
            </a:r>
            <a:r>
              <a:rPr sz="2200" b="1" spc="-5" dirty="0">
                <a:latin typeface="Calibri"/>
                <a:cs typeface="Calibri"/>
              </a:rPr>
              <a:t>and their families, such </a:t>
            </a:r>
            <a:r>
              <a:rPr sz="2200" b="1" spc="-20" dirty="0">
                <a:latin typeface="Calibri"/>
                <a:cs typeface="Calibri"/>
              </a:rPr>
              <a:t>as—daily  </a:t>
            </a:r>
            <a:r>
              <a:rPr sz="2200" b="1" spc="-15" dirty="0">
                <a:latin typeface="Calibri"/>
                <a:cs typeface="Calibri"/>
              </a:rPr>
              <a:t>out-patient </a:t>
            </a:r>
            <a:r>
              <a:rPr sz="2200" b="1" spc="-5" dirty="0">
                <a:latin typeface="Calibri"/>
                <a:cs typeface="Calibri"/>
              </a:rPr>
              <a:t>service, </a:t>
            </a:r>
            <a:r>
              <a:rPr sz="2200" b="1" spc="-15" dirty="0">
                <a:latin typeface="Calibri"/>
                <a:cs typeface="Calibri"/>
              </a:rPr>
              <a:t>ten </a:t>
            </a:r>
            <a:r>
              <a:rPr sz="2200" b="1" spc="-5" dirty="0">
                <a:latin typeface="Calibri"/>
                <a:cs typeface="Calibri"/>
              </a:rPr>
              <a:t>bedded in-service facilities, </a:t>
            </a:r>
            <a:r>
              <a:rPr sz="2200" b="1" spc="-20" dirty="0">
                <a:latin typeface="Calibri"/>
                <a:cs typeface="Calibri"/>
              </a:rPr>
              <a:t>referral  </a:t>
            </a:r>
            <a:r>
              <a:rPr sz="2200" b="1" dirty="0">
                <a:latin typeface="Calibri"/>
                <a:cs typeface="Calibri"/>
              </a:rPr>
              <a:t>service </a:t>
            </a:r>
            <a:r>
              <a:rPr sz="2200" b="1" spc="-5" dirty="0">
                <a:latin typeface="Calibri"/>
                <a:cs typeface="Calibri"/>
              </a:rPr>
              <a:t>and liaison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  <a:p>
            <a:pPr marL="355600" marR="1440180" indent="-342900">
              <a:lnSpc>
                <a:spcPts val="2110"/>
              </a:lnSpc>
              <a:spcBef>
                <a:spcPts val="535"/>
              </a:spcBef>
            </a:pP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primary health </a:t>
            </a:r>
            <a:r>
              <a:rPr sz="2200" b="1" spc="-15" dirty="0">
                <a:latin typeface="Calibri"/>
                <a:cs typeface="Calibri"/>
              </a:rPr>
              <a:t>centres, follow </a:t>
            </a:r>
            <a:r>
              <a:rPr sz="2200" b="1" spc="-5" dirty="0">
                <a:latin typeface="Calibri"/>
                <a:cs typeface="Calibri"/>
              </a:rPr>
              <a:t>up service, </a:t>
            </a:r>
            <a:r>
              <a:rPr sz="2200" b="1" spc="-15" dirty="0">
                <a:latin typeface="Calibri"/>
                <a:cs typeface="Calibri"/>
              </a:rPr>
              <a:t>awareness  </a:t>
            </a:r>
            <a:r>
              <a:rPr sz="2200" b="1" spc="-10" dirty="0">
                <a:latin typeface="Calibri"/>
                <a:cs typeface="Calibri"/>
              </a:rPr>
              <a:t>programmes, </a:t>
            </a:r>
            <a:r>
              <a:rPr sz="2200" b="1" spc="-5" dirty="0">
                <a:latin typeface="Calibri"/>
                <a:cs typeface="Calibri"/>
              </a:rPr>
              <a:t>and also </a:t>
            </a:r>
            <a:r>
              <a:rPr sz="2200" b="1" spc="-10" dirty="0">
                <a:latin typeface="Calibri"/>
                <a:cs typeface="Calibri"/>
              </a:rPr>
              <a:t>community survey </a:t>
            </a:r>
            <a:r>
              <a:rPr sz="2200" b="1" spc="-5" dirty="0">
                <a:latin typeface="Calibri"/>
                <a:cs typeface="Calibri"/>
              </a:rPr>
              <a:t>if</a:t>
            </a:r>
            <a:r>
              <a:rPr sz="2200" b="1" spc="1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feasible.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07261"/>
            <a:ext cx="804100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3200" b="0" i="0" spc="-5" dirty="0">
                <a:latin typeface="Calibri"/>
                <a:cs typeface="Calibri"/>
              </a:rPr>
              <a:t>The DMHP </a:t>
            </a:r>
            <a:r>
              <a:rPr sz="3200" b="0" i="0" spc="-10" dirty="0">
                <a:latin typeface="Calibri"/>
                <a:cs typeface="Calibri"/>
              </a:rPr>
              <a:t>Provide </a:t>
            </a:r>
            <a:r>
              <a:rPr sz="3200" b="0" i="0" spc="-5" dirty="0">
                <a:latin typeface="Calibri"/>
                <a:cs typeface="Calibri"/>
              </a:rPr>
              <a:t>valuable </a:t>
            </a:r>
            <a:r>
              <a:rPr sz="3200" b="0" i="0" spc="-20" dirty="0">
                <a:latin typeface="Calibri"/>
                <a:cs typeface="Calibri"/>
              </a:rPr>
              <a:t>data </a:t>
            </a:r>
            <a:r>
              <a:rPr sz="3200" b="0" i="0" dirty="0">
                <a:latin typeface="Calibri"/>
                <a:cs typeface="Calibri"/>
              </a:rPr>
              <a:t>&amp; </a:t>
            </a:r>
            <a:r>
              <a:rPr sz="3200" b="0" i="0" spc="-10" dirty="0">
                <a:latin typeface="Calibri"/>
                <a:cs typeface="Calibri"/>
              </a:rPr>
              <a:t>experience  </a:t>
            </a:r>
            <a:r>
              <a:rPr sz="3200" b="0" i="0" spc="-15" dirty="0">
                <a:latin typeface="Calibri"/>
                <a:cs typeface="Calibri"/>
              </a:rPr>
              <a:t>at </a:t>
            </a:r>
            <a:r>
              <a:rPr sz="3200" b="0" i="0" dirty="0">
                <a:latin typeface="Calibri"/>
                <a:cs typeface="Calibri"/>
              </a:rPr>
              <a:t>the </a:t>
            </a:r>
            <a:r>
              <a:rPr sz="3200" b="0" i="0" spc="-10" dirty="0">
                <a:latin typeface="Calibri"/>
                <a:cs typeface="Calibri"/>
              </a:rPr>
              <a:t>level </a:t>
            </a:r>
            <a:r>
              <a:rPr sz="3200" b="0" i="0" spc="-5" dirty="0">
                <a:latin typeface="Calibri"/>
                <a:cs typeface="Calibri"/>
              </a:rPr>
              <a:t>of community </a:t>
            </a:r>
            <a:r>
              <a:rPr sz="3200" b="0" i="0" spc="-25" dirty="0">
                <a:latin typeface="Calibri"/>
                <a:cs typeface="Calibri"/>
              </a:rPr>
              <a:t>to </a:t>
            </a:r>
            <a:r>
              <a:rPr sz="3200" b="0" i="0" dirty="0">
                <a:latin typeface="Calibri"/>
                <a:cs typeface="Calibri"/>
              </a:rPr>
              <a:t>the </a:t>
            </a:r>
            <a:r>
              <a:rPr sz="3200" b="0" i="0" spc="-30" dirty="0">
                <a:latin typeface="Calibri"/>
                <a:cs typeface="Calibri"/>
              </a:rPr>
              <a:t>state </a:t>
            </a:r>
            <a:r>
              <a:rPr sz="3200" b="0" i="0" dirty="0">
                <a:latin typeface="Calibri"/>
                <a:cs typeface="Calibri"/>
              </a:rPr>
              <a:t>&amp; </a:t>
            </a:r>
            <a:r>
              <a:rPr sz="3200" b="0" i="0" spc="-10" dirty="0">
                <a:latin typeface="Calibri"/>
                <a:cs typeface="Calibri"/>
              </a:rPr>
              <a:t>centre  </a:t>
            </a:r>
            <a:r>
              <a:rPr sz="3200" b="0" i="0" spc="-30" dirty="0">
                <a:latin typeface="Calibri"/>
                <a:cs typeface="Calibri"/>
              </a:rPr>
              <a:t>for </a:t>
            </a:r>
            <a:r>
              <a:rPr sz="3200" b="0" i="0" spc="-10" dirty="0">
                <a:latin typeface="Calibri"/>
                <a:cs typeface="Calibri"/>
              </a:rPr>
              <a:t>future </a:t>
            </a:r>
            <a:r>
              <a:rPr sz="3200" b="0" i="0" spc="-5" dirty="0">
                <a:latin typeface="Calibri"/>
                <a:cs typeface="Calibri"/>
              </a:rPr>
              <a:t>planning </a:t>
            </a:r>
            <a:r>
              <a:rPr sz="3200" b="0" i="0" dirty="0">
                <a:latin typeface="Calibri"/>
                <a:cs typeface="Calibri"/>
              </a:rPr>
              <a:t>&amp; </a:t>
            </a:r>
            <a:r>
              <a:rPr sz="3200" b="0" i="0" spc="-10" dirty="0">
                <a:latin typeface="Calibri"/>
                <a:cs typeface="Calibri"/>
              </a:rPr>
              <a:t>improvement </a:t>
            </a:r>
            <a:r>
              <a:rPr sz="3200" b="0" i="0" dirty="0">
                <a:latin typeface="Calibri"/>
                <a:cs typeface="Calibri"/>
              </a:rPr>
              <a:t>in service  &amp;</a:t>
            </a:r>
            <a:r>
              <a:rPr sz="3200" b="0" i="0" spc="-5" dirty="0">
                <a:latin typeface="Calibri"/>
                <a:cs typeface="Calibri"/>
              </a:rPr>
              <a:t> </a:t>
            </a:r>
            <a:r>
              <a:rPr sz="3200" b="0" i="0" spc="-10" dirty="0">
                <a:latin typeface="Calibri"/>
                <a:cs typeface="Calibri"/>
              </a:rPr>
              <a:t>research.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3661"/>
            <a:ext cx="7053580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team of </a:t>
            </a:r>
            <a:r>
              <a:rPr sz="2400" spc="-20" dirty="0">
                <a:latin typeface="Calibri"/>
                <a:cs typeface="Calibri"/>
              </a:rPr>
              <a:t>workers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district under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program  </a:t>
            </a:r>
            <a:r>
              <a:rPr sz="2400" spc="-10" dirty="0">
                <a:latin typeface="Calibri"/>
                <a:cs typeface="Calibri"/>
              </a:rPr>
              <a:t>consists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Psychiatrist,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Clinical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Psychologist,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Psychiatric </a:t>
            </a:r>
            <a:r>
              <a:rPr sz="2400" spc="-5" dirty="0">
                <a:latin typeface="Calibri"/>
                <a:cs typeface="Calibri"/>
              </a:rPr>
              <a:t>Social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worker,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423545" algn="l"/>
                <a:tab pos="424180" algn="l"/>
              </a:tabLst>
            </a:pPr>
            <a:r>
              <a:rPr sz="2400" spc="-10" dirty="0">
                <a:latin typeface="Calibri"/>
                <a:cs typeface="Calibri"/>
              </a:rPr>
              <a:t>Psychiatry/Community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Nurse,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Program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Manager,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423545" algn="l"/>
                <a:tab pos="424180" algn="l"/>
              </a:tabLst>
            </a:pPr>
            <a:r>
              <a:rPr sz="2400" spc="-10" dirty="0">
                <a:latin typeface="Calibri"/>
                <a:cs typeface="Calibri"/>
              </a:rPr>
              <a:t>Program/Case </a:t>
            </a:r>
            <a:r>
              <a:rPr sz="2400" spc="-5" dirty="0">
                <a:latin typeface="Calibri"/>
                <a:cs typeface="Calibri"/>
              </a:rPr>
              <a:t>Registry </a:t>
            </a:r>
            <a:r>
              <a:rPr sz="2400" spc="-10" dirty="0">
                <a:latin typeface="Calibri"/>
                <a:cs typeface="Calibri"/>
              </a:rPr>
              <a:t>Assistant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Record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Keeper.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807" y="1387221"/>
            <a:ext cx="75514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7135" marR="5080" indent="-119507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latin typeface="Calibri"/>
                <a:cs typeface="Calibri"/>
              </a:rPr>
              <a:t>National </a:t>
            </a:r>
            <a:r>
              <a:rPr sz="4000" i="0" spc="-20" dirty="0">
                <a:latin typeface="Calibri"/>
                <a:cs typeface="Calibri"/>
              </a:rPr>
              <a:t>Mental </a:t>
            </a:r>
            <a:r>
              <a:rPr sz="4000" i="0" spc="-5" dirty="0">
                <a:latin typeface="Calibri"/>
                <a:cs typeface="Calibri"/>
              </a:rPr>
              <a:t>Health </a:t>
            </a:r>
            <a:r>
              <a:rPr sz="4000" i="0" spc="-20" dirty="0">
                <a:latin typeface="Calibri"/>
                <a:cs typeface="Calibri"/>
              </a:rPr>
              <a:t>Programme  </a:t>
            </a:r>
            <a:r>
              <a:rPr sz="4000" i="0" spc="-10" dirty="0">
                <a:latin typeface="Calibri"/>
                <a:cs typeface="Calibri"/>
              </a:rPr>
              <a:t>(NMHP)—The</a:t>
            </a:r>
            <a:r>
              <a:rPr sz="4000" i="0" spc="30" dirty="0">
                <a:latin typeface="Calibri"/>
                <a:cs typeface="Calibri"/>
              </a:rPr>
              <a:t> </a:t>
            </a:r>
            <a:r>
              <a:rPr sz="4000" i="0" spc="-5" dirty="0">
                <a:latin typeface="Calibri"/>
                <a:cs typeface="Calibri"/>
              </a:rPr>
              <a:t>Beginning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288" y="3025216"/>
            <a:ext cx="775970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As early as </a:t>
            </a:r>
            <a:r>
              <a:rPr sz="3200" spc="-5" dirty="0">
                <a:latin typeface="Calibri"/>
                <a:cs typeface="Calibri"/>
              </a:rPr>
              <a:t>1982,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highest </a:t>
            </a:r>
            <a:r>
              <a:rPr sz="3200" spc="-5" dirty="0">
                <a:latin typeface="Calibri"/>
                <a:cs typeface="Calibri"/>
              </a:rPr>
              <a:t>policy making  body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5" dirty="0">
                <a:latin typeface="Calibri"/>
                <a:cs typeface="Calibri"/>
              </a:rPr>
              <a:t>field of health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35" dirty="0">
                <a:latin typeface="Calibri"/>
                <a:cs typeface="Calibri"/>
              </a:rPr>
              <a:t>country,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Central </a:t>
            </a:r>
            <a:r>
              <a:rPr sz="3200" spc="-5" dirty="0">
                <a:latin typeface="Calibri"/>
                <a:cs typeface="Calibri"/>
              </a:rPr>
              <a:t>Council of Health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Family </a:t>
            </a:r>
            <a:r>
              <a:rPr sz="3200" spc="-30" dirty="0">
                <a:latin typeface="Calibri"/>
                <a:cs typeface="Calibri"/>
              </a:rPr>
              <a:t>Welfare  </a:t>
            </a:r>
            <a:r>
              <a:rPr sz="3200" spc="-5" dirty="0">
                <a:latin typeface="Calibri"/>
                <a:cs typeface="Calibri"/>
              </a:rPr>
              <a:t>(CCHFW) </a:t>
            </a:r>
            <a:r>
              <a:rPr sz="3200" spc="-10" dirty="0">
                <a:latin typeface="Calibri"/>
                <a:cs typeface="Calibri"/>
              </a:rPr>
              <a:t>adopted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recommended </a:t>
            </a:r>
            <a:r>
              <a:rPr sz="3200" spc="-30" dirty="0">
                <a:latin typeface="Calibri"/>
                <a:cs typeface="Calibri"/>
              </a:rPr>
              <a:t>for  </a:t>
            </a:r>
            <a:r>
              <a:rPr sz="3200" spc="-10" dirty="0">
                <a:latin typeface="Calibri"/>
                <a:cs typeface="Calibri"/>
              </a:rPr>
              <a:t>implementation,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National </a:t>
            </a:r>
            <a:r>
              <a:rPr sz="3200" spc="-15" dirty="0">
                <a:latin typeface="Calibri"/>
                <a:cs typeface="Calibri"/>
              </a:rPr>
              <a:t>Mental </a:t>
            </a:r>
            <a:r>
              <a:rPr sz="3200" spc="-5" dirty="0">
                <a:latin typeface="Calibri"/>
                <a:cs typeface="Calibri"/>
              </a:rPr>
              <a:t>Health  </a:t>
            </a:r>
            <a:r>
              <a:rPr sz="3200" spc="-15" dirty="0">
                <a:latin typeface="Calibri"/>
                <a:cs typeface="Calibri"/>
              </a:rPr>
              <a:t>Programme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India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(NMHP)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8937" y="254000"/>
          <a:ext cx="8229600" cy="59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STAFF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SALARY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Program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Officer(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P.O.)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19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1(Psychiatrist/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Medical  officer on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deputation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 on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contract)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14655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Psychiatrist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-Rs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50,000/- 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Trained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medical officer-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30,000/-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188719">
                <a:tc>
                  <a:txBody>
                    <a:bodyPr/>
                    <a:lstStyle/>
                    <a:p>
                      <a:pPr marL="91440" marR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Psychiatric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Social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Worker/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Worker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1(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contract)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75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Psychiatric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social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worker(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Mphil-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PSW)-Rs30,000/-,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6026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Trained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medical social 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worker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18,000/-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91440" marR="7156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Clinical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Psychologist/  Psychologist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1(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contract)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279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Clinical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psychologist(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Mphil-Cl.Psychology)-Rs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30,000/-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320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Trained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Psychologist(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Psychology)-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18,000/-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1440" marR="2343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Psychiatric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Nurse/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Trained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Nurse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1(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contract)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393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Psychiatric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Nurse(MSc.-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Psych.Nursing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 DPN)-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Rs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25000/-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General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Nurse-Rs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15000/-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889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Record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Keeper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1(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contract)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81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10000/-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(Graduate)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  suitable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experience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830325"/>
          <a:ext cx="8229600" cy="3460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815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 marR="9645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Nurse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Case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Manager)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16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1(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contract)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 keeping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record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severe  mentally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ill.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46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25000/-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Trained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General Nurse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administrative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experience)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Case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Registry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Assistant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128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1(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contract)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assisting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programme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manager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478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8000/-(12</a:t>
                      </a:r>
                      <a:r>
                        <a:rPr sz="1800" spc="-7" baseline="25462" dirty="0">
                          <a:latin typeface="Calibri"/>
                          <a:cs typeface="Calibri"/>
                        </a:rPr>
                        <a:t>th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proficieny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computers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office  work)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161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4978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 member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technical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team+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 member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administrative  team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6255" y="260604"/>
            <a:ext cx="292760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0459" y="260604"/>
            <a:ext cx="669036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6096" y="260604"/>
            <a:ext cx="4069079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5905" y="362457"/>
            <a:ext cx="60915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rgbClr val="660033"/>
                </a:solidFill>
                <a:latin typeface="Times New Roman"/>
                <a:cs typeface="Times New Roman"/>
              </a:rPr>
              <a:t>The top down-bottom up</a:t>
            </a:r>
            <a:r>
              <a:rPr sz="3200" i="0" spc="-110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3200" i="0" spc="-10" dirty="0">
                <a:solidFill>
                  <a:srgbClr val="660033"/>
                </a:solidFill>
                <a:latin typeface="Times New Roman"/>
                <a:cs typeface="Times New Roman"/>
              </a:rPr>
              <a:t>approach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219200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2895600" h="609600">
                <a:moveTo>
                  <a:pt x="27940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2794000" y="609600"/>
                </a:lnTo>
                <a:lnTo>
                  <a:pt x="2833556" y="601618"/>
                </a:lnTo>
                <a:lnTo>
                  <a:pt x="2865850" y="579850"/>
                </a:lnTo>
                <a:lnTo>
                  <a:pt x="2887618" y="547556"/>
                </a:lnTo>
                <a:lnTo>
                  <a:pt x="2895600" y="508000"/>
                </a:lnTo>
                <a:lnTo>
                  <a:pt x="2895600" y="101600"/>
                </a:lnTo>
                <a:lnTo>
                  <a:pt x="2887618" y="62043"/>
                </a:lnTo>
                <a:lnTo>
                  <a:pt x="2865850" y="29749"/>
                </a:lnTo>
                <a:lnTo>
                  <a:pt x="2833556" y="7981"/>
                </a:lnTo>
                <a:lnTo>
                  <a:pt x="279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1219200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2895600" h="609600">
                <a:moveTo>
                  <a:pt x="0" y="101600"/>
                </a:moveTo>
                <a:lnTo>
                  <a:pt x="7984" y="62043"/>
                </a:lnTo>
                <a:lnTo>
                  <a:pt x="29759" y="29749"/>
                </a:lnTo>
                <a:lnTo>
                  <a:pt x="62054" y="7981"/>
                </a:lnTo>
                <a:lnTo>
                  <a:pt x="101600" y="0"/>
                </a:lnTo>
                <a:lnTo>
                  <a:pt x="2794000" y="0"/>
                </a:lnTo>
                <a:lnTo>
                  <a:pt x="2833556" y="7981"/>
                </a:lnTo>
                <a:lnTo>
                  <a:pt x="2865850" y="29749"/>
                </a:lnTo>
                <a:lnTo>
                  <a:pt x="2887618" y="62043"/>
                </a:lnTo>
                <a:lnTo>
                  <a:pt x="2895600" y="101600"/>
                </a:lnTo>
                <a:lnTo>
                  <a:pt x="2895600" y="508000"/>
                </a:lnTo>
                <a:lnTo>
                  <a:pt x="2887618" y="547556"/>
                </a:lnTo>
                <a:lnTo>
                  <a:pt x="2865850" y="579850"/>
                </a:lnTo>
                <a:lnTo>
                  <a:pt x="2833556" y="601618"/>
                </a:lnTo>
                <a:lnTo>
                  <a:pt x="2794000" y="609600"/>
                </a:lnTo>
                <a:lnTo>
                  <a:pt x="101600" y="609600"/>
                </a:lnTo>
                <a:lnTo>
                  <a:pt x="62054" y="601618"/>
                </a:lnTo>
                <a:lnTo>
                  <a:pt x="29759" y="579850"/>
                </a:lnTo>
                <a:lnTo>
                  <a:pt x="7984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903" y="1368297"/>
            <a:ext cx="2195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State </a:t>
            </a:r>
            <a:r>
              <a:rPr sz="1800" spc="-5" dirty="0">
                <a:latin typeface="Arial"/>
                <a:cs typeface="Arial"/>
              </a:rPr>
              <a:t>Mental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Hospital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" y="2438400"/>
            <a:ext cx="3048000" cy="609600"/>
          </a:xfrm>
          <a:custGeom>
            <a:avLst/>
            <a:gdLst/>
            <a:ahLst/>
            <a:cxnLst/>
            <a:rect l="l" t="t" r="r" b="b"/>
            <a:pathLst>
              <a:path w="3048000" h="609600">
                <a:moveTo>
                  <a:pt x="29464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2946400" y="609600"/>
                </a:lnTo>
                <a:lnTo>
                  <a:pt x="2985956" y="601618"/>
                </a:lnTo>
                <a:lnTo>
                  <a:pt x="3018250" y="579850"/>
                </a:lnTo>
                <a:lnTo>
                  <a:pt x="3040018" y="547556"/>
                </a:lnTo>
                <a:lnTo>
                  <a:pt x="3048000" y="508000"/>
                </a:lnTo>
                <a:lnTo>
                  <a:pt x="3048000" y="101600"/>
                </a:lnTo>
                <a:lnTo>
                  <a:pt x="3040018" y="62043"/>
                </a:lnTo>
                <a:lnTo>
                  <a:pt x="3018250" y="29749"/>
                </a:lnTo>
                <a:lnTo>
                  <a:pt x="2985956" y="7981"/>
                </a:lnTo>
                <a:lnTo>
                  <a:pt x="29464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2438400"/>
            <a:ext cx="3048000" cy="609600"/>
          </a:xfrm>
          <a:custGeom>
            <a:avLst/>
            <a:gdLst/>
            <a:ahLst/>
            <a:cxnLst/>
            <a:rect l="l" t="t" r="r" b="b"/>
            <a:pathLst>
              <a:path w="3048000" h="609600">
                <a:moveTo>
                  <a:pt x="0" y="101600"/>
                </a:moveTo>
                <a:lnTo>
                  <a:pt x="7984" y="62043"/>
                </a:lnTo>
                <a:lnTo>
                  <a:pt x="29759" y="29749"/>
                </a:lnTo>
                <a:lnTo>
                  <a:pt x="62054" y="7981"/>
                </a:lnTo>
                <a:lnTo>
                  <a:pt x="101600" y="0"/>
                </a:lnTo>
                <a:lnTo>
                  <a:pt x="2946400" y="0"/>
                </a:lnTo>
                <a:lnTo>
                  <a:pt x="2985956" y="7981"/>
                </a:lnTo>
                <a:lnTo>
                  <a:pt x="3018250" y="29749"/>
                </a:lnTo>
                <a:lnTo>
                  <a:pt x="3040018" y="62043"/>
                </a:lnTo>
                <a:lnTo>
                  <a:pt x="3048000" y="101600"/>
                </a:lnTo>
                <a:lnTo>
                  <a:pt x="3048000" y="508000"/>
                </a:lnTo>
                <a:lnTo>
                  <a:pt x="3040018" y="547556"/>
                </a:lnTo>
                <a:lnTo>
                  <a:pt x="3018250" y="579850"/>
                </a:lnTo>
                <a:lnTo>
                  <a:pt x="2985956" y="601618"/>
                </a:lnTo>
                <a:lnTo>
                  <a:pt x="2946400" y="609600"/>
                </a:lnTo>
                <a:lnTo>
                  <a:pt x="101600" y="609600"/>
                </a:lnTo>
                <a:lnTo>
                  <a:pt x="62054" y="601618"/>
                </a:lnTo>
                <a:lnTo>
                  <a:pt x="29759" y="579850"/>
                </a:lnTo>
                <a:lnTo>
                  <a:pt x="7984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7431" y="2450719"/>
            <a:ext cx="2956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8810" marR="5080" indent="-6267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District Hosp/Medical college  Psychiatric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4953000"/>
            <a:ext cx="2743200" cy="609600"/>
          </a:xfrm>
          <a:custGeom>
            <a:avLst/>
            <a:gdLst/>
            <a:ahLst/>
            <a:cxnLst/>
            <a:rect l="l" t="t" r="r" b="b"/>
            <a:pathLst>
              <a:path w="2743200" h="609600">
                <a:moveTo>
                  <a:pt x="26416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2641600" y="609600"/>
                </a:lnTo>
                <a:lnTo>
                  <a:pt x="2681156" y="601618"/>
                </a:lnTo>
                <a:lnTo>
                  <a:pt x="2713450" y="579850"/>
                </a:lnTo>
                <a:lnTo>
                  <a:pt x="2735218" y="547556"/>
                </a:lnTo>
                <a:lnTo>
                  <a:pt x="2743200" y="508000"/>
                </a:lnTo>
                <a:lnTo>
                  <a:pt x="2743200" y="101600"/>
                </a:lnTo>
                <a:lnTo>
                  <a:pt x="2735218" y="62043"/>
                </a:lnTo>
                <a:lnTo>
                  <a:pt x="2713450" y="29749"/>
                </a:lnTo>
                <a:lnTo>
                  <a:pt x="2681156" y="7981"/>
                </a:lnTo>
                <a:lnTo>
                  <a:pt x="26416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4953000"/>
            <a:ext cx="2743200" cy="609600"/>
          </a:xfrm>
          <a:custGeom>
            <a:avLst/>
            <a:gdLst/>
            <a:ahLst/>
            <a:cxnLst/>
            <a:rect l="l" t="t" r="r" b="b"/>
            <a:pathLst>
              <a:path w="2743200" h="609600">
                <a:moveTo>
                  <a:pt x="0" y="101600"/>
                </a:moveTo>
                <a:lnTo>
                  <a:pt x="7984" y="62043"/>
                </a:lnTo>
                <a:lnTo>
                  <a:pt x="29759" y="29749"/>
                </a:lnTo>
                <a:lnTo>
                  <a:pt x="62054" y="7981"/>
                </a:lnTo>
                <a:lnTo>
                  <a:pt x="101600" y="0"/>
                </a:lnTo>
                <a:lnTo>
                  <a:pt x="2641600" y="0"/>
                </a:lnTo>
                <a:lnTo>
                  <a:pt x="2681156" y="7981"/>
                </a:lnTo>
                <a:lnTo>
                  <a:pt x="2713450" y="29749"/>
                </a:lnTo>
                <a:lnTo>
                  <a:pt x="2735218" y="62043"/>
                </a:lnTo>
                <a:lnTo>
                  <a:pt x="2743200" y="101600"/>
                </a:lnTo>
                <a:lnTo>
                  <a:pt x="2743200" y="508000"/>
                </a:lnTo>
                <a:lnTo>
                  <a:pt x="2735218" y="547556"/>
                </a:lnTo>
                <a:lnTo>
                  <a:pt x="2713450" y="579850"/>
                </a:lnTo>
                <a:lnTo>
                  <a:pt x="2681156" y="601618"/>
                </a:lnTo>
                <a:lnTo>
                  <a:pt x="2641600" y="609600"/>
                </a:lnTo>
                <a:lnTo>
                  <a:pt x="101600" y="609600"/>
                </a:lnTo>
                <a:lnTo>
                  <a:pt x="62054" y="601618"/>
                </a:lnTo>
                <a:lnTo>
                  <a:pt x="29759" y="579850"/>
                </a:lnTo>
                <a:lnTo>
                  <a:pt x="7984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2691" y="4965268"/>
            <a:ext cx="24511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Multipurpose </a:t>
            </a:r>
            <a:r>
              <a:rPr sz="1800" spc="-10" dirty="0">
                <a:latin typeface="Arial"/>
                <a:cs typeface="Arial"/>
              </a:rPr>
              <a:t>workers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PHC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3733800"/>
            <a:ext cx="2819400" cy="609600"/>
          </a:xfrm>
          <a:custGeom>
            <a:avLst/>
            <a:gdLst/>
            <a:ahLst/>
            <a:cxnLst/>
            <a:rect l="l" t="t" r="r" b="b"/>
            <a:pathLst>
              <a:path w="2819400" h="609600">
                <a:moveTo>
                  <a:pt x="27178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2717800" y="609600"/>
                </a:lnTo>
                <a:lnTo>
                  <a:pt x="2757356" y="601618"/>
                </a:lnTo>
                <a:lnTo>
                  <a:pt x="2789650" y="579850"/>
                </a:lnTo>
                <a:lnTo>
                  <a:pt x="2811418" y="547556"/>
                </a:lnTo>
                <a:lnTo>
                  <a:pt x="2819400" y="508000"/>
                </a:lnTo>
                <a:lnTo>
                  <a:pt x="2819400" y="101600"/>
                </a:lnTo>
                <a:lnTo>
                  <a:pt x="2811418" y="62043"/>
                </a:lnTo>
                <a:lnTo>
                  <a:pt x="2789650" y="29749"/>
                </a:lnTo>
                <a:lnTo>
                  <a:pt x="2757356" y="7981"/>
                </a:lnTo>
                <a:lnTo>
                  <a:pt x="27178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733800"/>
            <a:ext cx="2819400" cy="609600"/>
          </a:xfrm>
          <a:custGeom>
            <a:avLst/>
            <a:gdLst/>
            <a:ahLst/>
            <a:cxnLst/>
            <a:rect l="l" t="t" r="r" b="b"/>
            <a:pathLst>
              <a:path w="2819400" h="609600">
                <a:moveTo>
                  <a:pt x="0" y="101600"/>
                </a:moveTo>
                <a:lnTo>
                  <a:pt x="7984" y="62043"/>
                </a:lnTo>
                <a:lnTo>
                  <a:pt x="29759" y="29749"/>
                </a:lnTo>
                <a:lnTo>
                  <a:pt x="62054" y="7981"/>
                </a:lnTo>
                <a:lnTo>
                  <a:pt x="101600" y="0"/>
                </a:lnTo>
                <a:lnTo>
                  <a:pt x="2717800" y="0"/>
                </a:lnTo>
                <a:lnTo>
                  <a:pt x="2757356" y="7981"/>
                </a:lnTo>
                <a:lnTo>
                  <a:pt x="2789650" y="29749"/>
                </a:lnTo>
                <a:lnTo>
                  <a:pt x="2811418" y="62043"/>
                </a:lnTo>
                <a:lnTo>
                  <a:pt x="2819400" y="101600"/>
                </a:lnTo>
                <a:lnTo>
                  <a:pt x="2819400" y="508000"/>
                </a:lnTo>
                <a:lnTo>
                  <a:pt x="2811418" y="547556"/>
                </a:lnTo>
                <a:lnTo>
                  <a:pt x="2789650" y="579850"/>
                </a:lnTo>
                <a:lnTo>
                  <a:pt x="2757356" y="601618"/>
                </a:lnTo>
                <a:lnTo>
                  <a:pt x="2717800" y="609600"/>
                </a:lnTo>
                <a:lnTo>
                  <a:pt x="101600" y="609600"/>
                </a:lnTo>
                <a:lnTo>
                  <a:pt x="62054" y="601618"/>
                </a:lnTo>
                <a:lnTo>
                  <a:pt x="29759" y="579850"/>
                </a:lnTo>
                <a:lnTo>
                  <a:pt x="7984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87907" y="3883532"/>
            <a:ext cx="1357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PHC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Doctors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00600" y="1219200"/>
            <a:ext cx="4114800" cy="609600"/>
          </a:xfrm>
          <a:custGeom>
            <a:avLst/>
            <a:gdLst/>
            <a:ahLst/>
            <a:cxnLst/>
            <a:rect l="l" t="t" r="r" b="b"/>
            <a:pathLst>
              <a:path w="4114800" h="609600">
                <a:moveTo>
                  <a:pt x="4013200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4013200" y="609600"/>
                </a:lnTo>
                <a:lnTo>
                  <a:pt x="4052756" y="601618"/>
                </a:lnTo>
                <a:lnTo>
                  <a:pt x="4085050" y="579850"/>
                </a:lnTo>
                <a:lnTo>
                  <a:pt x="4106818" y="547556"/>
                </a:lnTo>
                <a:lnTo>
                  <a:pt x="4114800" y="508000"/>
                </a:lnTo>
                <a:lnTo>
                  <a:pt x="4114800" y="101600"/>
                </a:lnTo>
                <a:lnTo>
                  <a:pt x="4106818" y="62043"/>
                </a:lnTo>
                <a:lnTo>
                  <a:pt x="4085050" y="29749"/>
                </a:lnTo>
                <a:lnTo>
                  <a:pt x="4052756" y="7981"/>
                </a:lnTo>
                <a:lnTo>
                  <a:pt x="4013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0600" y="1219200"/>
            <a:ext cx="4114800" cy="609600"/>
          </a:xfrm>
          <a:custGeom>
            <a:avLst/>
            <a:gdLst/>
            <a:ahLst/>
            <a:cxnLst/>
            <a:rect l="l" t="t" r="r" b="b"/>
            <a:pathLst>
              <a:path w="41148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4013200" y="0"/>
                </a:lnTo>
                <a:lnTo>
                  <a:pt x="4052756" y="7981"/>
                </a:lnTo>
                <a:lnTo>
                  <a:pt x="4085050" y="29749"/>
                </a:lnTo>
                <a:lnTo>
                  <a:pt x="4106818" y="62043"/>
                </a:lnTo>
                <a:lnTo>
                  <a:pt x="4114800" y="101600"/>
                </a:lnTo>
                <a:lnTo>
                  <a:pt x="4114800" y="508000"/>
                </a:lnTo>
                <a:lnTo>
                  <a:pt x="4106818" y="547556"/>
                </a:lnTo>
                <a:lnTo>
                  <a:pt x="4085050" y="579850"/>
                </a:lnTo>
                <a:lnTo>
                  <a:pt x="4052756" y="601618"/>
                </a:lnTo>
                <a:lnTo>
                  <a:pt x="4013200" y="609600"/>
                </a:lnTo>
                <a:lnTo>
                  <a:pt x="101600" y="609600"/>
                </a:lnTo>
                <a:lnTo>
                  <a:pt x="62043" y="601618"/>
                </a:lnTo>
                <a:lnTo>
                  <a:pt x="29749" y="579850"/>
                </a:lnTo>
                <a:lnTo>
                  <a:pt x="7981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09820" y="1231138"/>
            <a:ext cx="3315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Arial"/>
                <a:cs typeface="Arial"/>
              </a:rPr>
              <a:t>Look </a:t>
            </a:r>
            <a:r>
              <a:rPr sz="1800" dirty="0">
                <a:latin typeface="Arial"/>
                <a:cs typeface="Arial"/>
              </a:rPr>
              <a:t>after </a:t>
            </a:r>
            <a:r>
              <a:rPr sz="1800" spc="-5" dirty="0">
                <a:latin typeface="Arial"/>
                <a:cs typeface="Arial"/>
              </a:rPr>
              <a:t>mental patients </a:t>
            </a:r>
            <a:r>
              <a:rPr sz="1800" spc="-15" dirty="0">
                <a:latin typeface="Arial"/>
                <a:cs typeface="Arial"/>
              </a:rPr>
              <a:t>who  </a:t>
            </a:r>
            <a:r>
              <a:rPr sz="1800" spc="-5" dirty="0">
                <a:latin typeface="Arial"/>
                <a:cs typeface="Arial"/>
              </a:rPr>
              <a:t>need prolonged in-patient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00600" y="2209800"/>
            <a:ext cx="4114800" cy="990600"/>
          </a:xfrm>
          <a:custGeom>
            <a:avLst/>
            <a:gdLst/>
            <a:ahLst/>
            <a:cxnLst/>
            <a:rect l="l" t="t" r="r" b="b"/>
            <a:pathLst>
              <a:path w="4114800" h="990600">
                <a:moveTo>
                  <a:pt x="3949700" y="0"/>
                </a:moveTo>
                <a:lnTo>
                  <a:pt x="165100" y="0"/>
                </a:lnTo>
                <a:lnTo>
                  <a:pt x="121208" y="5897"/>
                </a:lnTo>
                <a:lnTo>
                  <a:pt x="81769" y="22540"/>
                </a:lnTo>
                <a:lnTo>
                  <a:pt x="48355" y="48355"/>
                </a:lnTo>
                <a:lnTo>
                  <a:pt x="22540" y="81769"/>
                </a:lnTo>
                <a:lnTo>
                  <a:pt x="5897" y="121208"/>
                </a:lnTo>
                <a:lnTo>
                  <a:pt x="0" y="165100"/>
                </a:lnTo>
                <a:lnTo>
                  <a:pt x="0" y="825500"/>
                </a:lnTo>
                <a:lnTo>
                  <a:pt x="5897" y="869391"/>
                </a:lnTo>
                <a:lnTo>
                  <a:pt x="22540" y="908830"/>
                </a:lnTo>
                <a:lnTo>
                  <a:pt x="48355" y="942244"/>
                </a:lnTo>
                <a:lnTo>
                  <a:pt x="81769" y="968059"/>
                </a:lnTo>
                <a:lnTo>
                  <a:pt x="121208" y="984702"/>
                </a:lnTo>
                <a:lnTo>
                  <a:pt x="165100" y="990600"/>
                </a:lnTo>
                <a:lnTo>
                  <a:pt x="3949700" y="990600"/>
                </a:lnTo>
                <a:lnTo>
                  <a:pt x="3993591" y="984702"/>
                </a:lnTo>
                <a:lnTo>
                  <a:pt x="4033030" y="968059"/>
                </a:lnTo>
                <a:lnTo>
                  <a:pt x="4066444" y="942244"/>
                </a:lnTo>
                <a:lnTo>
                  <a:pt x="4092259" y="908830"/>
                </a:lnTo>
                <a:lnTo>
                  <a:pt x="4108902" y="869391"/>
                </a:lnTo>
                <a:lnTo>
                  <a:pt x="4114800" y="825500"/>
                </a:lnTo>
                <a:lnTo>
                  <a:pt x="4114800" y="165100"/>
                </a:lnTo>
                <a:lnTo>
                  <a:pt x="4108902" y="121208"/>
                </a:lnTo>
                <a:lnTo>
                  <a:pt x="4092259" y="81769"/>
                </a:lnTo>
                <a:lnTo>
                  <a:pt x="4066444" y="48355"/>
                </a:lnTo>
                <a:lnTo>
                  <a:pt x="4033030" y="22540"/>
                </a:lnTo>
                <a:lnTo>
                  <a:pt x="3993591" y="5897"/>
                </a:lnTo>
                <a:lnTo>
                  <a:pt x="39497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00600" y="2209800"/>
            <a:ext cx="4114800" cy="990600"/>
          </a:xfrm>
          <a:custGeom>
            <a:avLst/>
            <a:gdLst/>
            <a:ahLst/>
            <a:cxnLst/>
            <a:rect l="l" t="t" r="r" b="b"/>
            <a:pathLst>
              <a:path w="4114800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3949700" y="0"/>
                </a:lnTo>
                <a:lnTo>
                  <a:pt x="3993591" y="5897"/>
                </a:lnTo>
                <a:lnTo>
                  <a:pt x="4033030" y="22540"/>
                </a:lnTo>
                <a:lnTo>
                  <a:pt x="4066444" y="48355"/>
                </a:lnTo>
                <a:lnTo>
                  <a:pt x="4092259" y="81769"/>
                </a:lnTo>
                <a:lnTo>
                  <a:pt x="4108902" y="121208"/>
                </a:lnTo>
                <a:lnTo>
                  <a:pt x="4114800" y="165100"/>
                </a:lnTo>
                <a:lnTo>
                  <a:pt x="4114800" y="825500"/>
                </a:lnTo>
                <a:lnTo>
                  <a:pt x="4108902" y="869391"/>
                </a:lnTo>
                <a:lnTo>
                  <a:pt x="4092259" y="908830"/>
                </a:lnTo>
                <a:lnTo>
                  <a:pt x="4066444" y="942244"/>
                </a:lnTo>
                <a:lnTo>
                  <a:pt x="4033030" y="968059"/>
                </a:lnTo>
                <a:lnTo>
                  <a:pt x="3993591" y="984702"/>
                </a:lnTo>
                <a:lnTo>
                  <a:pt x="3949700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28361" y="2275459"/>
            <a:ext cx="39357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Arial"/>
                <a:cs typeface="Arial"/>
              </a:rPr>
              <a:t>Diagnose and manage </a:t>
            </a:r>
            <a:r>
              <a:rPr sz="1800" spc="-10" dirty="0">
                <a:latin typeface="Arial"/>
                <a:cs typeface="Arial"/>
              </a:rPr>
              <a:t>difficult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cases</a:t>
            </a:r>
            <a:endParaRPr sz="1800">
              <a:latin typeface="Arial"/>
              <a:cs typeface="Arial"/>
            </a:endParaRPr>
          </a:p>
          <a:p>
            <a:pPr marL="203200" marR="585470" indent="-190500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Arial"/>
                <a:cs typeface="Arial"/>
              </a:rPr>
              <a:t>Return the cases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community  as soon 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possible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0600" y="3429000"/>
            <a:ext cx="4114800" cy="1295400"/>
          </a:xfrm>
          <a:custGeom>
            <a:avLst/>
            <a:gdLst/>
            <a:ahLst/>
            <a:cxnLst/>
            <a:rect l="l" t="t" r="r" b="b"/>
            <a:pathLst>
              <a:path w="4114800" h="1295400">
                <a:moveTo>
                  <a:pt x="3898900" y="0"/>
                </a:moveTo>
                <a:lnTo>
                  <a:pt x="215900" y="0"/>
                </a:ln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8"/>
                </a:lnTo>
                <a:lnTo>
                  <a:pt x="21941" y="1174453"/>
                </a:lnTo>
                <a:lnTo>
                  <a:pt x="47426" y="1214540"/>
                </a:lnTo>
                <a:lnTo>
                  <a:pt x="80859" y="1247973"/>
                </a:lnTo>
                <a:lnTo>
                  <a:pt x="120946" y="1273458"/>
                </a:lnTo>
                <a:lnTo>
                  <a:pt x="166391" y="1289698"/>
                </a:lnTo>
                <a:lnTo>
                  <a:pt x="215900" y="1295400"/>
                </a:lnTo>
                <a:lnTo>
                  <a:pt x="3898900" y="1295400"/>
                </a:lnTo>
                <a:lnTo>
                  <a:pt x="3948408" y="1289698"/>
                </a:lnTo>
                <a:lnTo>
                  <a:pt x="3993853" y="1273458"/>
                </a:lnTo>
                <a:lnTo>
                  <a:pt x="4033940" y="1247973"/>
                </a:lnTo>
                <a:lnTo>
                  <a:pt x="4067373" y="1214540"/>
                </a:lnTo>
                <a:lnTo>
                  <a:pt x="4092858" y="1174453"/>
                </a:lnTo>
                <a:lnTo>
                  <a:pt x="4109098" y="1129008"/>
                </a:lnTo>
                <a:lnTo>
                  <a:pt x="4114800" y="1079500"/>
                </a:lnTo>
                <a:lnTo>
                  <a:pt x="4114800" y="215900"/>
                </a:lnTo>
                <a:lnTo>
                  <a:pt x="4109098" y="166391"/>
                </a:lnTo>
                <a:lnTo>
                  <a:pt x="4092858" y="120946"/>
                </a:lnTo>
                <a:lnTo>
                  <a:pt x="4067373" y="80859"/>
                </a:lnTo>
                <a:lnTo>
                  <a:pt x="4033940" y="47426"/>
                </a:lnTo>
                <a:lnTo>
                  <a:pt x="3993853" y="21941"/>
                </a:lnTo>
                <a:lnTo>
                  <a:pt x="3948408" y="5701"/>
                </a:lnTo>
                <a:lnTo>
                  <a:pt x="38989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0600" y="3429000"/>
            <a:ext cx="4114800" cy="1295400"/>
          </a:xfrm>
          <a:custGeom>
            <a:avLst/>
            <a:gdLst/>
            <a:ahLst/>
            <a:cxnLst/>
            <a:rect l="l" t="t" r="r" b="b"/>
            <a:pathLst>
              <a:path w="4114800" h="12954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3898900" y="0"/>
                </a:lnTo>
                <a:lnTo>
                  <a:pt x="3948408" y="5701"/>
                </a:lnTo>
                <a:lnTo>
                  <a:pt x="3993853" y="21941"/>
                </a:lnTo>
                <a:lnTo>
                  <a:pt x="4033940" y="47426"/>
                </a:lnTo>
                <a:lnTo>
                  <a:pt x="4067373" y="80859"/>
                </a:lnTo>
                <a:lnTo>
                  <a:pt x="4092858" y="120946"/>
                </a:lnTo>
                <a:lnTo>
                  <a:pt x="4109098" y="166391"/>
                </a:lnTo>
                <a:lnTo>
                  <a:pt x="4114800" y="215900"/>
                </a:lnTo>
                <a:lnTo>
                  <a:pt x="4114800" y="1079500"/>
                </a:lnTo>
                <a:lnTo>
                  <a:pt x="4109098" y="1129008"/>
                </a:lnTo>
                <a:lnTo>
                  <a:pt x="4092858" y="1174453"/>
                </a:lnTo>
                <a:lnTo>
                  <a:pt x="4067373" y="1214540"/>
                </a:lnTo>
                <a:lnTo>
                  <a:pt x="4033940" y="1247973"/>
                </a:lnTo>
                <a:lnTo>
                  <a:pt x="3993853" y="1273458"/>
                </a:lnTo>
                <a:lnTo>
                  <a:pt x="3948408" y="1289698"/>
                </a:lnTo>
                <a:lnTo>
                  <a:pt x="3898900" y="1295400"/>
                </a:lnTo>
                <a:lnTo>
                  <a:pt x="215900" y="1295400"/>
                </a:lnTo>
                <a:lnTo>
                  <a:pt x="166391" y="1289698"/>
                </a:lnTo>
                <a:lnTo>
                  <a:pt x="120946" y="1273458"/>
                </a:lnTo>
                <a:lnTo>
                  <a:pt x="80859" y="1247973"/>
                </a:lnTo>
                <a:lnTo>
                  <a:pt x="47426" y="1214540"/>
                </a:lnTo>
                <a:lnTo>
                  <a:pt x="21941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43347" y="3509594"/>
            <a:ext cx="38773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spc="-10" dirty="0">
                <a:latin typeface="Arial"/>
                <a:cs typeface="Arial"/>
              </a:rPr>
              <a:t>Diagnose and manage typical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cases</a:t>
            </a:r>
            <a:endParaRPr sz="1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Arial"/>
                <a:cs typeface="Arial"/>
              </a:rPr>
              <a:t>Refer </a:t>
            </a:r>
            <a:r>
              <a:rPr sz="1800" spc="-10" dirty="0">
                <a:latin typeface="Arial"/>
                <a:cs typeface="Arial"/>
              </a:rPr>
              <a:t>difficult </a:t>
            </a:r>
            <a:r>
              <a:rPr sz="1800" spc="-5" dirty="0">
                <a:latin typeface="Arial"/>
                <a:cs typeface="Arial"/>
              </a:rPr>
              <a:t>cases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District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  <a:p>
            <a:pPr marL="203200" marR="57150" indent="-190500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Arial"/>
                <a:cs typeface="Arial"/>
              </a:rPr>
              <a:t>Monitor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follow-up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patients  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00600" y="4876800"/>
            <a:ext cx="4114800" cy="1600200"/>
          </a:xfrm>
          <a:custGeom>
            <a:avLst/>
            <a:gdLst/>
            <a:ahLst/>
            <a:cxnLst/>
            <a:rect l="l" t="t" r="r" b="b"/>
            <a:pathLst>
              <a:path w="4114800" h="1600200">
                <a:moveTo>
                  <a:pt x="3848100" y="0"/>
                </a:moveTo>
                <a:lnTo>
                  <a:pt x="266700" y="0"/>
                </a:lnTo>
                <a:lnTo>
                  <a:pt x="218753" y="4296"/>
                </a:lnTo>
                <a:lnTo>
                  <a:pt x="173629" y="16682"/>
                </a:lnTo>
                <a:lnTo>
                  <a:pt x="132079" y="36406"/>
                </a:lnTo>
                <a:lnTo>
                  <a:pt x="94858" y="62716"/>
                </a:lnTo>
                <a:lnTo>
                  <a:pt x="62716" y="94858"/>
                </a:lnTo>
                <a:lnTo>
                  <a:pt x="36406" y="132080"/>
                </a:lnTo>
                <a:lnTo>
                  <a:pt x="16682" y="173629"/>
                </a:lnTo>
                <a:lnTo>
                  <a:pt x="4296" y="218753"/>
                </a:lnTo>
                <a:lnTo>
                  <a:pt x="0" y="266700"/>
                </a:lnTo>
                <a:lnTo>
                  <a:pt x="0" y="1333500"/>
                </a:lnTo>
                <a:lnTo>
                  <a:pt x="4296" y="1381439"/>
                </a:lnTo>
                <a:lnTo>
                  <a:pt x="16682" y="1426560"/>
                </a:lnTo>
                <a:lnTo>
                  <a:pt x="36406" y="1468108"/>
                </a:lnTo>
                <a:lnTo>
                  <a:pt x="62716" y="1505331"/>
                </a:lnTo>
                <a:lnTo>
                  <a:pt x="94858" y="1537475"/>
                </a:lnTo>
                <a:lnTo>
                  <a:pt x="132080" y="1563787"/>
                </a:lnTo>
                <a:lnTo>
                  <a:pt x="173629" y="1583514"/>
                </a:lnTo>
                <a:lnTo>
                  <a:pt x="218753" y="1595903"/>
                </a:lnTo>
                <a:lnTo>
                  <a:pt x="266700" y="1600200"/>
                </a:lnTo>
                <a:lnTo>
                  <a:pt x="3848100" y="1600200"/>
                </a:lnTo>
                <a:lnTo>
                  <a:pt x="3896046" y="1595903"/>
                </a:lnTo>
                <a:lnTo>
                  <a:pt x="3941170" y="1583514"/>
                </a:lnTo>
                <a:lnTo>
                  <a:pt x="3982720" y="1563787"/>
                </a:lnTo>
                <a:lnTo>
                  <a:pt x="4019941" y="1537475"/>
                </a:lnTo>
                <a:lnTo>
                  <a:pt x="4052083" y="1505331"/>
                </a:lnTo>
                <a:lnTo>
                  <a:pt x="4078393" y="1468108"/>
                </a:lnTo>
                <a:lnTo>
                  <a:pt x="4098117" y="1426560"/>
                </a:lnTo>
                <a:lnTo>
                  <a:pt x="4110503" y="1381439"/>
                </a:lnTo>
                <a:lnTo>
                  <a:pt x="4114800" y="1333500"/>
                </a:lnTo>
                <a:lnTo>
                  <a:pt x="4114800" y="266700"/>
                </a:lnTo>
                <a:lnTo>
                  <a:pt x="4110503" y="218753"/>
                </a:lnTo>
                <a:lnTo>
                  <a:pt x="4098117" y="173629"/>
                </a:lnTo>
                <a:lnTo>
                  <a:pt x="4078393" y="132080"/>
                </a:lnTo>
                <a:lnTo>
                  <a:pt x="4052083" y="94858"/>
                </a:lnTo>
                <a:lnTo>
                  <a:pt x="4019941" y="62716"/>
                </a:lnTo>
                <a:lnTo>
                  <a:pt x="3982720" y="36406"/>
                </a:lnTo>
                <a:lnTo>
                  <a:pt x="3941170" y="16682"/>
                </a:lnTo>
                <a:lnTo>
                  <a:pt x="3896046" y="4296"/>
                </a:lnTo>
                <a:lnTo>
                  <a:pt x="38481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00600" y="4876800"/>
            <a:ext cx="4114800" cy="1600200"/>
          </a:xfrm>
          <a:custGeom>
            <a:avLst/>
            <a:gdLst/>
            <a:ahLst/>
            <a:cxnLst/>
            <a:rect l="l" t="t" r="r" b="b"/>
            <a:pathLst>
              <a:path w="4114800" h="16002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848100" y="0"/>
                </a:lnTo>
                <a:lnTo>
                  <a:pt x="3896046" y="4296"/>
                </a:lnTo>
                <a:lnTo>
                  <a:pt x="3941170" y="16682"/>
                </a:lnTo>
                <a:lnTo>
                  <a:pt x="3982720" y="36406"/>
                </a:lnTo>
                <a:lnTo>
                  <a:pt x="4019941" y="62716"/>
                </a:lnTo>
                <a:lnTo>
                  <a:pt x="4052083" y="94858"/>
                </a:lnTo>
                <a:lnTo>
                  <a:pt x="4078393" y="132080"/>
                </a:lnTo>
                <a:lnTo>
                  <a:pt x="4098117" y="173629"/>
                </a:lnTo>
                <a:lnTo>
                  <a:pt x="4110503" y="218753"/>
                </a:lnTo>
                <a:lnTo>
                  <a:pt x="4114800" y="266700"/>
                </a:lnTo>
                <a:lnTo>
                  <a:pt x="4114800" y="1333500"/>
                </a:lnTo>
                <a:lnTo>
                  <a:pt x="4110503" y="1381439"/>
                </a:lnTo>
                <a:lnTo>
                  <a:pt x="4098117" y="1426560"/>
                </a:lnTo>
                <a:lnTo>
                  <a:pt x="4078393" y="1468108"/>
                </a:lnTo>
                <a:lnTo>
                  <a:pt x="4052083" y="1505331"/>
                </a:lnTo>
                <a:lnTo>
                  <a:pt x="4019941" y="1537475"/>
                </a:lnTo>
                <a:lnTo>
                  <a:pt x="3982720" y="1563787"/>
                </a:lnTo>
                <a:lnTo>
                  <a:pt x="3941170" y="1583514"/>
                </a:lnTo>
                <a:lnTo>
                  <a:pt x="3896046" y="1595903"/>
                </a:lnTo>
                <a:lnTo>
                  <a:pt x="3848100" y="1600200"/>
                </a:lnTo>
                <a:lnTo>
                  <a:pt x="266700" y="1600200"/>
                </a:lnTo>
                <a:lnTo>
                  <a:pt x="218753" y="1595903"/>
                </a:lnTo>
                <a:lnTo>
                  <a:pt x="173629" y="1583514"/>
                </a:lnTo>
                <a:lnTo>
                  <a:pt x="132080" y="1563787"/>
                </a:lnTo>
                <a:lnTo>
                  <a:pt x="94858" y="1537475"/>
                </a:lnTo>
                <a:lnTo>
                  <a:pt x="62716" y="1505331"/>
                </a:lnTo>
                <a:lnTo>
                  <a:pt x="36406" y="1468108"/>
                </a:lnTo>
                <a:lnTo>
                  <a:pt x="16682" y="1426560"/>
                </a:lnTo>
                <a:lnTo>
                  <a:pt x="4296" y="1381439"/>
                </a:lnTo>
                <a:lnTo>
                  <a:pt x="0" y="1333500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58334" y="4972888"/>
            <a:ext cx="33782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spc="-5" dirty="0">
                <a:latin typeface="Arial"/>
                <a:cs typeface="Arial"/>
              </a:rPr>
              <a:t>Detect cases </a:t>
            </a:r>
            <a:r>
              <a:rPr sz="1800" dirty="0">
                <a:latin typeface="Arial"/>
                <a:cs typeface="Arial"/>
              </a:rPr>
              <a:t>in 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community</a:t>
            </a:r>
            <a:endParaRPr sz="1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Arial"/>
                <a:cs typeface="Arial"/>
              </a:rPr>
              <a:t>Refer cases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PHC</a:t>
            </a:r>
            <a:endParaRPr sz="1800">
              <a:latin typeface="Arial"/>
              <a:cs typeface="Arial"/>
            </a:endParaRPr>
          </a:p>
          <a:p>
            <a:pPr marL="203200" marR="168275" indent="-190500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Arial"/>
                <a:cs typeface="Arial"/>
              </a:rPr>
              <a:t>Conduct simple mental health  education </a:t>
            </a:r>
            <a:r>
              <a:rPr sz="1800" dirty="0">
                <a:latin typeface="Arial"/>
                <a:cs typeface="Arial"/>
              </a:rPr>
              <a:t>of 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community</a:t>
            </a:r>
            <a:endParaRPr sz="1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10" dirty="0">
                <a:latin typeface="Arial"/>
                <a:cs typeface="Arial"/>
              </a:rPr>
              <a:t>Follow-up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patients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regularly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1000" y="6096000"/>
            <a:ext cx="2819400" cy="609600"/>
          </a:xfrm>
          <a:custGeom>
            <a:avLst/>
            <a:gdLst/>
            <a:ahLst/>
            <a:cxnLst/>
            <a:rect l="l" t="t" r="r" b="b"/>
            <a:pathLst>
              <a:path w="2819400" h="609600">
                <a:moveTo>
                  <a:pt x="2717800" y="0"/>
                </a:moveTo>
                <a:lnTo>
                  <a:pt x="101600" y="0"/>
                </a:lnTo>
                <a:lnTo>
                  <a:pt x="62054" y="7984"/>
                </a:lnTo>
                <a:lnTo>
                  <a:pt x="29759" y="29759"/>
                </a:lnTo>
                <a:lnTo>
                  <a:pt x="7984" y="62054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45"/>
                </a:lnTo>
                <a:lnTo>
                  <a:pt x="29759" y="579840"/>
                </a:lnTo>
                <a:lnTo>
                  <a:pt x="62054" y="601615"/>
                </a:lnTo>
                <a:lnTo>
                  <a:pt x="101600" y="609600"/>
                </a:lnTo>
                <a:lnTo>
                  <a:pt x="2717800" y="609600"/>
                </a:lnTo>
                <a:lnTo>
                  <a:pt x="2757356" y="601615"/>
                </a:lnTo>
                <a:lnTo>
                  <a:pt x="2789650" y="579840"/>
                </a:lnTo>
                <a:lnTo>
                  <a:pt x="2811418" y="547545"/>
                </a:lnTo>
                <a:lnTo>
                  <a:pt x="2819400" y="508000"/>
                </a:lnTo>
                <a:lnTo>
                  <a:pt x="2819400" y="101600"/>
                </a:lnTo>
                <a:lnTo>
                  <a:pt x="2811418" y="62054"/>
                </a:lnTo>
                <a:lnTo>
                  <a:pt x="2789650" y="29759"/>
                </a:lnTo>
                <a:lnTo>
                  <a:pt x="2757356" y="7984"/>
                </a:lnTo>
                <a:lnTo>
                  <a:pt x="27178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1000" y="6096000"/>
            <a:ext cx="2819400" cy="609600"/>
          </a:xfrm>
          <a:custGeom>
            <a:avLst/>
            <a:gdLst/>
            <a:ahLst/>
            <a:cxnLst/>
            <a:rect l="l" t="t" r="r" b="b"/>
            <a:pathLst>
              <a:path w="2819400" h="609600">
                <a:moveTo>
                  <a:pt x="0" y="101600"/>
                </a:moveTo>
                <a:lnTo>
                  <a:pt x="7984" y="62054"/>
                </a:lnTo>
                <a:lnTo>
                  <a:pt x="29759" y="29759"/>
                </a:lnTo>
                <a:lnTo>
                  <a:pt x="62054" y="7984"/>
                </a:lnTo>
                <a:lnTo>
                  <a:pt x="101600" y="0"/>
                </a:lnTo>
                <a:lnTo>
                  <a:pt x="2717800" y="0"/>
                </a:lnTo>
                <a:lnTo>
                  <a:pt x="2757356" y="7984"/>
                </a:lnTo>
                <a:lnTo>
                  <a:pt x="2789650" y="29759"/>
                </a:lnTo>
                <a:lnTo>
                  <a:pt x="2811418" y="62054"/>
                </a:lnTo>
                <a:lnTo>
                  <a:pt x="2819400" y="101600"/>
                </a:lnTo>
                <a:lnTo>
                  <a:pt x="2819400" y="508000"/>
                </a:lnTo>
                <a:lnTo>
                  <a:pt x="2811418" y="547545"/>
                </a:lnTo>
                <a:lnTo>
                  <a:pt x="2789650" y="579840"/>
                </a:lnTo>
                <a:lnTo>
                  <a:pt x="2757356" y="601615"/>
                </a:lnTo>
                <a:lnTo>
                  <a:pt x="2717800" y="609600"/>
                </a:lnTo>
                <a:lnTo>
                  <a:pt x="101600" y="609600"/>
                </a:lnTo>
                <a:lnTo>
                  <a:pt x="62054" y="601615"/>
                </a:lnTo>
                <a:lnTo>
                  <a:pt x="29759" y="579840"/>
                </a:lnTo>
                <a:lnTo>
                  <a:pt x="7984" y="547545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85343" y="6108903"/>
            <a:ext cx="2646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Epileptics and Psychiatric  patients in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community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24000" y="5715000"/>
            <a:ext cx="486409" cy="304800"/>
          </a:xfrm>
          <a:custGeom>
            <a:avLst/>
            <a:gdLst/>
            <a:ahLst/>
            <a:cxnLst/>
            <a:rect l="l" t="t" r="r" b="b"/>
            <a:pathLst>
              <a:path w="486410" h="304800">
                <a:moveTo>
                  <a:pt x="364617" y="76200"/>
                </a:moveTo>
                <a:lnTo>
                  <a:pt x="121538" y="76200"/>
                </a:lnTo>
                <a:lnTo>
                  <a:pt x="121538" y="304800"/>
                </a:lnTo>
                <a:lnTo>
                  <a:pt x="364617" y="304800"/>
                </a:lnTo>
                <a:lnTo>
                  <a:pt x="364617" y="76200"/>
                </a:lnTo>
                <a:close/>
              </a:path>
              <a:path w="486410" h="304800">
                <a:moveTo>
                  <a:pt x="243077" y="0"/>
                </a:moveTo>
                <a:lnTo>
                  <a:pt x="0" y="76200"/>
                </a:lnTo>
                <a:lnTo>
                  <a:pt x="486156" y="76200"/>
                </a:lnTo>
                <a:lnTo>
                  <a:pt x="24307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24000" y="5715000"/>
            <a:ext cx="486409" cy="304800"/>
          </a:xfrm>
          <a:custGeom>
            <a:avLst/>
            <a:gdLst/>
            <a:ahLst/>
            <a:cxnLst/>
            <a:rect l="l" t="t" r="r" b="b"/>
            <a:pathLst>
              <a:path w="486410" h="304800">
                <a:moveTo>
                  <a:pt x="0" y="76200"/>
                </a:moveTo>
                <a:lnTo>
                  <a:pt x="243077" y="0"/>
                </a:lnTo>
                <a:lnTo>
                  <a:pt x="486156" y="76200"/>
                </a:lnTo>
                <a:lnTo>
                  <a:pt x="364617" y="76200"/>
                </a:lnTo>
                <a:lnTo>
                  <a:pt x="364617" y="304800"/>
                </a:lnTo>
                <a:lnTo>
                  <a:pt x="121538" y="304800"/>
                </a:lnTo>
                <a:lnTo>
                  <a:pt x="121538" y="762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4000" y="4495800"/>
            <a:ext cx="486409" cy="304800"/>
          </a:xfrm>
          <a:custGeom>
            <a:avLst/>
            <a:gdLst/>
            <a:ahLst/>
            <a:cxnLst/>
            <a:rect l="l" t="t" r="r" b="b"/>
            <a:pathLst>
              <a:path w="486410" h="304800">
                <a:moveTo>
                  <a:pt x="364617" y="76200"/>
                </a:moveTo>
                <a:lnTo>
                  <a:pt x="121538" y="76200"/>
                </a:lnTo>
                <a:lnTo>
                  <a:pt x="121538" y="304800"/>
                </a:lnTo>
                <a:lnTo>
                  <a:pt x="364617" y="304800"/>
                </a:lnTo>
                <a:lnTo>
                  <a:pt x="364617" y="76200"/>
                </a:lnTo>
                <a:close/>
              </a:path>
              <a:path w="486410" h="304800">
                <a:moveTo>
                  <a:pt x="243077" y="0"/>
                </a:moveTo>
                <a:lnTo>
                  <a:pt x="0" y="76200"/>
                </a:lnTo>
                <a:lnTo>
                  <a:pt x="486156" y="76200"/>
                </a:lnTo>
                <a:lnTo>
                  <a:pt x="24307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24000" y="4495800"/>
            <a:ext cx="486409" cy="304800"/>
          </a:xfrm>
          <a:custGeom>
            <a:avLst/>
            <a:gdLst/>
            <a:ahLst/>
            <a:cxnLst/>
            <a:rect l="l" t="t" r="r" b="b"/>
            <a:pathLst>
              <a:path w="486410" h="304800">
                <a:moveTo>
                  <a:pt x="0" y="76200"/>
                </a:moveTo>
                <a:lnTo>
                  <a:pt x="243077" y="0"/>
                </a:lnTo>
                <a:lnTo>
                  <a:pt x="486156" y="76200"/>
                </a:lnTo>
                <a:lnTo>
                  <a:pt x="364617" y="76200"/>
                </a:lnTo>
                <a:lnTo>
                  <a:pt x="364617" y="304800"/>
                </a:lnTo>
                <a:lnTo>
                  <a:pt x="121538" y="304800"/>
                </a:lnTo>
                <a:lnTo>
                  <a:pt x="121538" y="762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4000" y="3200400"/>
            <a:ext cx="486409" cy="304800"/>
          </a:xfrm>
          <a:custGeom>
            <a:avLst/>
            <a:gdLst/>
            <a:ahLst/>
            <a:cxnLst/>
            <a:rect l="l" t="t" r="r" b="b"/>
            <a:pathLst>
              <a:path w="486410" h="304800">
                <a:moveTo>
                  <a:pt x="364617" y="76200"/>
                </a:moveTo>
                <a:lnTo>
                  <a:pt x="121538" y="76200"/>
                </a:lnTo>
                <a:lnTo>
                  <a:pt x="121538" y="304800"/>
                </a:lnTo>
                <a:lnTo>
                  <a:pt x="364617" y="304800"/>
                </a:lnTo>
                <a:lnTo>
                  <a:pt x="364617" y="76200"/>
                </a:lnTo>
                <a:close/>
              </a:path>
              <a:path w="486410" h="304800">
                <a:moveTo>
                  <a:pt x="243077" y="0"/>
                </a:moveTo>
                <a:lnTo>
                  <a:pt x="0" y="76200"/>
                </a:lnTo>
                <a:lnTo>
                  <a:pt x="486156" y="76200"/>
                </a:lnTo>
                <a:lnTo>
                  <a:pt x="24307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24000" y="3200400"/>
            <a:ext cx="486409" cy="304800"/>
          </a:xfrm>
          <a:custGeom>
            <a:avLst/>
            <a:gdLst/>
            <a:ahLst/>
            <a:cxnLst/>
            <a:rect l="l" t="t" r="r" b="b"/>
            <a:pathLst>
              <a:path w="486410" h="304800">
                <a:moveTo>
                  <a:pt x="0" y="76200"/>
                </a:moveTo>
                <a:lnTo>
                  <a:pt x="243077" y="0"/>
                </a:lnTo>
                <a:lnTo>
                  <a:pt x="486156" y="76200"/>
                </a:lnTo>
                <a:lnTo>
                  <a:pt x="364617" y="76200"/>
                </a:lnTo>
                <a:lnTo>
                  <a:pt x="364617" y="304800"/>
                </a:lnTo>
                <a:lnTo>
                  <a:pt x="121538" y="304800"/>
                </a:lnTo>
                <a:lnTo>
                  <a:pt x="121538" y="762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24000" y="1981200"/>
            <a:ext cx="486409" cy="304800"/>
          </a:xfrm>
          <a:custGeom>
            <a:avLst/>
            <a:gdLst/>
            <a:ahLst/>
            <a:cxnLst/>
            <a:rect l="l" t="t" r="r" b="b"/>
            <a:pathLst>
              <a:path w="486410" h="304800">
                <a:moveTo>
                  <a:pt x="364617" y="76200"/>
                </a:moveTo>
                <a:lnTo>
                  <a:pt x="121538" y="76200"/>
                </a:lnTo>
                <a:lnTo>
                  <a:pt x="121538" y="304800"/>
                </a:lnTo>
                <a:lnTo>
                  <a:pt x="364617" y="304800"/>
                </a:lnTo>
                <a:lnTo>
                  <a:pt x="364617" y="76200"/>
                </a:lnTo>
                <a:close/>
              </a:path>
              <a:path w="486410" h="304800">
                <a:moveTo>
                  <a:pt x="243077" y="0"/>
                </a:moveTo>
                <a:lnTo>
                  <a:pt x="0" y="76200"/>
                </a:lnTo>
                <a:lnTo>
                  <a:pt x="486156" y="76200"/>
                </a:lnTo>
                <a:lnTo>
                  <a:pt x="24307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24000" y="1981200"/>
            <a:ext cx="486409" cy="304800"/>
          </a:xfrm>
          <a:custGeom>
            <a:avLst/>
            <a:gdLst/>
            <a:ahLst/>
            <a:cxnLst/>
            <a:rect l="l" t="t" r="r" b="b"/>
            <a:pathLst>
              <a:path w="486410" h="304800">
                <a:moveTo>
                  <a:pt x="0" y="76200"/>
                </a:moveTo>
                <a:lnTo>
                  <a:pt x="243077" y="0"/>
                </a:lnTo>
                <a:lnTo>
                  <a:pt x="486156" y="76200"/>
                </a:lnTo>
                <a:lnTo>
                  <a:pt x="364617" y="76200"/>
                </a:lnTo>
                <a:lnTo>
                  <a:pt x="364617" y="304800"/>
                </a:lnTo>
                <a:lnTo>
                  <a:pt x="121538" y="304800"/>
                </a:lnTo>
                <a:lnTo>
                  <a:pt x="121538" y="762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1400" y="1447800"/>
            <a:ext cx="977265" cy="152400"/>
          </a:xfrm>
          <a:custGeom>
            <a:avLst/>
            <a:gdLst/>
            <a:ahLst/>
            <a:cxnLst/>
            <a:rect l="l" t="t" r="r" b="b"/>
            <a:pathLst>
              <a:path w="977264" h="152400">
                <a:moveTo>
                  <a:pt x="732789" y="0"/>
                </a:moveTo>
                <a:lnTo>
                  <a:pt x="732789" y="38100"/>
                </a:lnTo>
                <a:lnTo>
                  <a:pt x="0" y="38100"/>
                </a:lnTo>
                <a:lnTo>
                  <a:pt x="0" y="114300"/>
                </a:lnTo>
                <a:lnTo>
                  <a:pt x="732789" y="114300"/>
                </a:lnTo>
                <a:lnTo>
                  <a:pt x="732789" y="152400"/>
                </a:lnTo>
                <a:lnTo>
                  <a:pt x="976884" y="76200"/>
                </a:lnTo>
                <a:lnTo>
                  <a:pt x="7327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81400" y="1447800"/>
            <a:ext cx="977265" cy="152400"/>
          </a:xfrm>
          <a:custGeom>
            <a:avLst/>
            <a:gdLst/>
            <a:ahLst/>
            <a:cxnLst/>
            <a:rect l="l" t="t" r="r" b="b"/>
            <a:pathLst>
              <a:path w="977264" h="152400">
                <a:moveTo>
                  <a:pt x="0" y="38100"/>
                </a:moveTo>
                <a:lnTo>
                  <a:pt x="732789" y="38100"/>
                </a:lnTo>
                <a:lnTo>
                  <a:pt x="732789" y="0"/>
                </a:lnTo>
                <a:lnTo>
                  <a:pt x="976884" y="76200"/>
                </a:lnTo>
                <a:lnTo>
                  <a:pt x="732789" y="152400"/>
                </a:lnTo>
                <a:lnTo>
                  <a:pt x="732789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81400" y="2667000"/>
            <a:ext cx="977265" cy="152400"/>
          </a:xfrm>
          <a:custGeom>
            <a:avLst/>
            <a:gdLst/>
            <a:ahLst/>
            <a:cxnLst/>
            <a:rect l="l" t="t" r="r" b="b"/>
            <a:pathLst>
              <a:path w="977264" h="152400">
                <a:moveTo>
                  <a:pt x="732789" y="0"/>
                </a:moveTo>
                <a:lnTo>
                  <a:pt x="732789" y="38100"/>
                </a:lnTo>
                <a:lnTo>
                  <a:pt x="0" y="38100"/>
                </a:lnTo>
                <a:lnTo>
                  <a:pt x="0" y="114300"/>
                </a:lnTo>
                <a:lnTo>
                  <a:pt x="732789" y="114300"/>
                </a:lnTo>
                <a:lnTo>
                  <a:pt x="732789" y="152400"/>
                </a:lnTo>
                <a:lnTo>
                  <a:pt x="976884" y="76200"/>
                </a:lnTo>
                <a:lnTo>
                  <a:pt x="7327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81400" y="2667000"/>
            <a:ext cx="977265" cy="152400"/>
          </a:xfrm>
          <a:custGeom>
            <a:avLst/>
            <a:gdLst/>
            <a:ahLst/>
            <a:cxnLst/>
            <a:rect l="l" t="t" r="r" b="b"/>
            <a:pathLst>
              <a:path w="977264" h="152400">
                <a:moveTo>
                  <a:pt x="0" y="38100"/>
                </a:moveTo>
                <a:lnTo>
                  <a:pt x="732789" y="38100"/>
                </a:lnTo>
                <a:lnTo>
                  <a:pt x="732789" y="0"/>
                </a:lnTo>
                <a:lnTo>
                  <a:pt x="976884" y="76200"/>
                </a:lnTo>
                <a:lnTo>
                  <a:pt x="732789" y="152400"/>
                </a:lnTo>
                <a:lnTo>
                  <a:pt x="732789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81400" y="4038600"/>
            <a:ext cx="977265" cy="152400"/>
          </a:xfrm>
          <a:custGeom>
            <a:avLst/>
            <a:gdLst/>
            <a:ahLst/>
            <a:cxnLst/>
            <a:rect l="l" t="t" r="r" b="b"/>
            <a:pathLst>
              <a:path w="977264" h="152400">
                <a:moveTo>
                  <a:pt x="732789" y="0"/>
                </a:moveTo>
                <a:lnTo>
                  <a:pt x="732789" y="38100"/>
                </a:lnTo>
                <a:lnTo>
                  <a:pt x="0" y="38100"/>
                </a:lnTo>
                <a:lnTo>
                  <a:pt x="0" y="114300"/>
                </a:lnTo>
                <a:lnTo>
                  <a:pt x="732789" y="114300"/>
                </a:lnTo>
                <a:lnTo>
                  <a:pt x="732789" y="152400"/>
                </a:lnTo>
                <a:lnTo>
                  <a:pt x="976884" y="76200"/>
                </a:lnTo>
                <a:lnTo>
                  <a:pt x="7327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81400" y="4038600"/>
            <a:ext cx="977265" cy="152400"/>
          </a:xfrm>
          <a:custGeom>
            <a:avLst/>
            <a:gdLst/>
            <a:ahLst/>
            <a:cxnLst/>
            <a:rect l="l" t="t" r="r" b="b"/>
            <a:pathLst>
              <a:path w="977264" h="152400">
                <a:moveTo>
                  <a:pt x="0" y="38100"/>
                </a:moveTo>
                <a:lnTo>
                  <a:pt x="732789" y="38100"/>
                </a:lnTo>
                <a:lnTo>
                  <a:pt x="732789" y="0"/>
                </a:lnTo>
                <a:lnTo>
                  <a:pt x="976884" y="76200"/>
                </a:lnTo>
                <a:lnTo>
                  <a:pt x="732789" y="152400"/>
                </a:lnTo>
                <a:lnTo>
                  <a:pt x="732789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81400" y="5257800"/>
            <a:ext cx="977265" cy="152400"/>
          </a:xfrm>
          <a:custGeom>
            <a:avLst/>
            <a:gdLst/>
            <a:ahLst/>
            <a:cxnLst/>
            <a:rect l="l" t="t" r="r" b="b"/>
            <a:pathLst>
              <a:path w="977264" h="152400">
                <a:moveTo>
                  <a:pt x="732789" y="0"/>
                </a:moveTo>
                <a:lnTo>
                  <a:pt x="732789" y="38100"/>
                </a:lnTo>
                <a:lnTo>
                  <a:pt x="0" y="38100"/>
                </a:lnTo>
                <a:lnTo>
                  <a:pt x="0" y="114300"/>
                </a:lnTo>
                <a:lnTo>
                  <a:pt x="732789" y="114300"/>
                </a:lnTo>
                <a:lnTo>
                  <a:pt x="732789" y="152400"/>
                </a:lnTo>
                <a:lnTo>
                  <a:pt x="976884" y="76200"/>
                </a:lnTo>
                <a:lnTo>
                  <a:pt x="7327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81400" y="5257800"/>
            <a:ext cx="977265" cy="152400"/>
          </a:xfrm>
          <a:custGeom>
            <a:avLst/>
            <a:gdLst/>
            <a:ahLst/>
            <a:cxnLst/>
            <a:rect l="l" t="t" r="r" b="b"/>
            <a:pathLst>
              <a:path w="977264" h="152400">
                <a:moveTo>
                  <a:pt x="976884" y="76200"/>
                </a:moveTo>
                <a:lnTo>
                  <a:pt x="732789" y="152400"/>
                </a:lnTo>
                <a:lnTo>
                  <a:pt x="732789" y="114300"/>
                </a:lnTo>
                <a:lnTo>
                  <a:pt x="0" y="114300"/>
                </a:lnTo>
                <a:lnTo>
                  <a:pt x="0" y="38100"/>
                </a:lnTo>
                <a:lnTo>
                  <a:pt x="732789" y="38100"/>
                </a:lnTo>
                <a:lnTo>
                  <a:pt x="732789" y="0"/>
                </a:lnTo>
                <a:lnTo>
                  <a:pt x="976884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408" y="721867"/>
            <a:ext cx="49549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5" dirty="0">
                <a:solidFill>
                  <a:srgbClr val="375F92"/>
                </a:solidFill>
              </a:rPr>
              <a:t>2002 </a:t>
            </a:r>
            <a:r>
              <a:rPr i="1" spc="-15" dirty="0">
                <a:solidFill>
                  <a:srgbClr val="375F92"/>
                </a:solidFill>
              </a:rPr>
              <a:t>to </a:t>
            </a:r>
            <a:r>
              <a:rPr i="1" spc="-5" dirty="0">
                <a:solidFill>
                  <a:srgbClr val="375F92"/>
                </a:solidFill>
              </a:rPr>
              <a:t>2007 - X </a:t>
            </a:r>
            <a:r>
              <a:rPr i="1" spc="-10" dirty="0">
                <a:solidFill>
                  <a:srgbClr val="375F92"/>
                </a:solidFill>
              </a:rPr>
              <a:t>Five </a:t>
            </a:r>
            <a:r>
              <a:rPr i="1" spc="-55" dirty="0">
                <a:solidFill>
                  <a:srgbClr val="375F92"/>
                </a:solidFill>
              </a:rPr>
              <a:t>Year </a:t>
            </a:r>
            <a:r>
              <a:rPr i="1" spc="-10" dirty="0">
                <a:solidFill>
                  <a:srgbClr val="375F92"/>
                </a:solidFill>
              </a:rPr>
              <a:t>Plan</a:t>
            </a:r>
            <a:r>
              <a:rPr i="1" spc="55" dirty="0">
                <a:solidFill>
                  <a:srgbClr val="375F92"/>
                </a:solidFill>
              </a:rPr>
              <a:t> </a:t>
            </a:r>
            <a:r>
              <a:rPr i="1" spc="-10" dirty="0">
                <a:solidFill>
                  <a:srgbClr val="375F92"/>
                </a:solidFill>
              </a:rPr>
              <a:t>period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85112"/>
            <a:ext cx="7981950" cy="304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NMHP </a:t>
            </a:r>
            <a:r>
              <a:rPr sz="2200" spc="-10" dirty="0">
                <a:latin typeface="Calibri"/>
                <a:cs typeface="Calibri"/>
              </a:rPr>
              <a:t>was </a:t>
            </a:r>
            <a:r>
              <a:rPr sz="2200" b="1" spc="-20" dirty="0">
                <a:latin typeface="Calibri"/>
                <a:cs typeface="Calibri"/>
              </a:rPr>
              <a:t>re-strategized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the year </a:t>
            </a:r>
            <a:r>
              <a:rPr sz="2200" spc="-5" dirty="0">
                <a:latin typeface="Calibri"/>
                <a:cs typeface="Calibri"/>
              </a:rPr>
              <a:t>2003 (</a:t>
            </a:r>
            <a:r>
              <a:rPr sz="2200" b="1" spc="-5" dirty="0">
                <a:latin typeface="Calibri"/>
                <a:cs typeface="Calibri"/>
              </a:rPr>
              <a:t>in X </a:t>
            </a:r>
            <a:r>
              <a:rPr sz="2200" b="1" spc="-10" dirty="0">
                <a:latin typeface="Calibri"/>
                <a:cs typeface="Calibri"/>
              </a:rPr>
              <a:t>Five </a:t>
            </a:r>
            <a:r>
              <a:rPr sz="2200" b="1" spc="-55" dirty="0">
                <a:latin typeface="Calibri"/>
                <a:cs typeface="Calibri"/>
              </a:rPr>
              <a:t>Year</a:t>
            </a:r>
            <a:r>
              <a:rPr sz="2200" b="1" spc="2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Plan)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with the </a:t>
            </a:r>
            <a:r>
              <a:rPr sz="2200" spc="-10" dirty="0">
                <a:latin typeface="Calibri"/>
                <a:cs typeface="Calibri"/>
              </a:rPr>
              <a:t>following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components:</a:t>
            </a:r>
            <a:endParaRPr sz="2200">
              <a:latin typeface="Calibri"/>
              <a:cs typeface="Calibri"/>
            </a:endParaRPr>
          </a:p>
          <a:p>
            <a:pPr marL="287655" indent="-27495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88290" algn="l"/>
              </a:tabLst>
            </a:pPr>
            <a:r>
              <a:rPr sz="2200" spc="-10" dirty="0">
                <a:latin typeface="Calibri"/>
                <a:cs typeface="Calibri"/>
              </a:rPr>
              <a:t>Extension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DMHP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100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districts</a:t>
            </a:r>
            <a:endParaRPr sz="22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Clr>
                <a:srgbClr val="000000"/>
              </a:buClr>
              <a:buAutoNum type="arabicPeriod"/>
              <a:tabLst>
                <a:tab pos="287020" algn="l"/>
              </a:tabLst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Up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gradation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Psychiatry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wings of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Government Medical</a:t>
            </a:r>
            <a:r>
              <a:rPr sz="22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Colleges/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General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Hospitals</a:t>
            </a:r>
            <a:endParaRPr sz="2200">
              <a:latin typeface="Calibri"/>
              <a:cs typeface="Calibri"/>
            </a:endParaRPr>
          </a:p>
          <a:p>
            <a:pPr marL="287655" indent="-274955">
              <a:lnSpc>
                <a:spcPct val="100000"/>
              </a:lnSpc>
              <a:spcBef>
                <a:spcPts val="530"/>
              </a:spcBef>
              <a:buAutoNum type="arabicPeriod" startAt="3"/>
              <a:tabLst>
                <a:tab pos="288290" algn="l"/>
              </a:tabLst>
            </a:pPr>
            <a:r>
              <a:rPr sz="2200" spc="-10" dirty="0">
                <a:latin typeface="Calibri"/>
                <a:cs typeface="Calibri"/>
              </a:rPr>
              <a:t>Modernization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20" dirty="0">
                <a:latin typeface="Calibri"/>
                <a:cs typeface="Calibri"/>
              </a:rPr>
              <a:t>State </a:t>
            </a:r>
            <a:r>
              <a:rPr sz="2200" spc="-15" dirty="0">
                <a:latin typeface="Calibri"/>
                <a:cs typeface="Calibri"/>
              </a:rPr>
              <a:t>Mental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hospitals</a:t>
            </a:r>
            <a:endParaRPr sz="2200">
              <a:latin typeface="Calibri"/>
              <a:cs typeface="Calibri"/>
            </a:endParaRPr>
          </a:p>
          <a:p>
            <a:pPr marL="287655" indent="-274955">
              <a:lnSpc>
                <a:spcPct val="100000"/>
              </a:lnSpc>
              <a:spcBef>
                <a:spcPts val="530"/>
              </a:spcBef>
              <a:buAutoNum type="arabicPeriod" startAt="3"/>
              <a:tabLst>
                <a:tab pos="288290" algn="l"/>
              </a:tabLst>
            </a:pPr>
            <a:r>
              <a:rPr sz="2200" spc="-15" dirty="0">
                <a:latin typeface="Calibri"/>
                <a:cs typeface="Calibri"/>
              </a:rPr>
              <a:t>IEC</a:t>
            </a:r>
            <a:endParaRPr sz="2200">
              <a:latin typeface="Calibri"/>
              <a:cs typeface="Calibri"/>
            </a:endParaRPr>
          </a:p>
          <a:p>
            <a:pPr marL="287655" indent="-274955">
              <a:lnSpc>
                <a:spcPct val="100000"/>
              </a:lnSpc>
              <a:spcBef>
                <a:spcPts val="530"/>
              </a:spcBef>
              <a:buAutoNum type="arabicPeriod" startAt="3"/>
              <a:tabLst>
                <a:tab pos="288290" algn="l"/>
              </a:tabLst>
            </a:pPr>
            <a:r>
              <a:rPr sz="2200" spc="-10" dirty="0">
                <a:latin typeface="Calibri"/>
                <a:cs typeface="Calibri"/>
              </a:rPr>
              <a:t>Monitoring </a:t>
            </a:r>
            <a:r>
              <a:rPr sz="2200" spc="-5" dirty="0">
                <a:latin typeface="Calibri"/>
                <a:cs typeface="Calibri"/>
              </a:rPr>
              <a:t>&amp;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Evaluation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5078" y="564007"/>
            <a:ext cx="76238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5" dirty="0">
                <a:latin typeface="Calibri"/>
                <a:cs typeface="Calibri"/>
              </a:rPr>
              <a:t>Modernization </a:t>
            </a:r>
            <a:r>
              <a:rPr sz="3200" i="0" dirty="0">
                <a:latin typeface="Calibri"/>
                <a:cs typeface="Calibri"/>
              </a:rPr>
              <a:t>of </a:t>
            </a:r>
            <a:r>
              <a:rPr sz="3200" i="0" spc="-20" dirty="0">
                <a:latin typeface="Calibri"/>
                <a:cs typeface="Calibri"/>
              </a:rPr>
              <a:t>State </a:t>
            </a:r>
            <a:r>
              <a:rPr sz="3200" i="0" dirty="0">
                <a:latin typeface="Calibri"/>
                <a:cs typeface="Calibri"/>
              </a:rPr>
              <a:t>Run </a:t>
            </a:r>
            <a:r>
              <a:rPr sz="3200" i="0" spc="-15" dirty="0">
                <a:latin typeface="Calibri"/>
                <a:cs typeface="Calibri"/>
              </a:rPr>
              <a:t>Mental</a:t>
            </a:r>
            <a:r>
              <a:rPr sz="3200" i="0" spc="-85" dirty="0">
                <a:latin typeface="Calibri"/>
                <a:cs typeface="Calibri"/>
              </a:rPr>
              <a:t> </a:t>
            </a:r>
            <a:r>
              <a:rPr sz="3200" i="0" spc="-5" dirty="0">
                <a:latin typeface="Calibri"/>
                <a:cs typeface="Calibri"/>
              </a:rPr>
              <a:t>Hospitals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358011"/>
            <a:ext cx="8105140" cy="3806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The assistance under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5" dirty="0">
                <a:latin typeface="Calibri"/>
                <a:cs typeface="Calibri"/>
              </a:rPr>
              <a:t>scheme is </a:t>
            </a:r>
            <a:r>
              <a:rPr sz="2000" spc="-10" dirty="0">
                <a:latin typeface="Calibri"/>
                <a:cs typeface="Calibri"/>
              </a:rPr>
              <a:t>provided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modernization of </a:t>
            </a:r>
            <a:r>
              <a:rPr sz="2000" spc="-25" dirty="0">
                <a:latin typeface="Calibri"/>
                <a:cs typeface="Calibri"/>
              </a:rPr>
              <a:t>state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run</a:t>
            </a:r>
            <a:endParaRPr sz="20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hospitals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10" dirty="0">
                <a:latin typeface="Calibri"/>
                <a:cs typeface="Calibri"/>
              </a:rPr>
              <a:t>custodial care to </a:t>
            </a:r>
            <a:r>
              <a:rPr sz="2000" spc="-5" dirty="0">
                <a:latin typeface="Calibri"/>
                <a:cs typeface="Calibri"/>
              </a:rPr>
              <a:t>comprehensive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management.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one-time </a:t>
            </a:r>
            <a:r>
              <a:rPr sz="2000" spc="-15" dirty="0">
                <a:latin typeface="Calibri"/>
                <a:cs typeface="Calibri"/>
              </a:rPr>
              <a:t>grant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a ceiling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Rs.3.00 </a:t>
            </a:r>
            <a:r>
              <a:rPr sz="2000" spc="-15" dirty="0">
                <a:latin typeface="Calibri"/>
                <a:cs typeface="Calibri"/>
              </a:rPr>
              <a:t>crores </a:t>
            </a:r>
            <a:r>
              <a:rPr sz="2000" spc="-5" dirty="0">
                <a:latin typeface="Calibri"/>
                <a:cs typeface="Calibri"/>
              </a:rPr>
              <a:t>per hospital is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provided.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grant </a:t>
            </a:r>
            <a:r>
              <a:rPr sz="2000" spc="-15" dirty="0">
                <a:latin typeface="Calibri"/>
                <a:cs typeface="Calibri"/>
              </a:rPr>
              <a:t>covers </a:t>
            </a:r>
            <a:r>
              <a:rPr sz="2000" spc="-5" dirty="0">
                <a:latin typeface="Calibri"/>
                <a:cs typeface="Calibri"/>
              </a:rPr>
              <a:t>activities such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construction/repair of </a:t>
            </a:r>
            <a:r>
              <a:rPr sz="2000" spc="-10" dirty="0">
                <a:latin typeface="Calibri"/>
                <a:cs typeface="Calibri"/>
              </a:rPr>
              <a:t>existing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building(s),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purchase of cots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equipments,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287020" algn="l"/>
              </a:tabLst>
            </a:pPr>
            <a:r>
              <a:rPr sz="2000" spc="-10" dirty="0">
                <a:latin typeface="Calibri"/>
                <a:cs typeface="Calibri"/>
              </a:rPr>
              <a:t>provision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infrastructure </a:t>
            </a:r>
            <a:r>
              <a:rPr sz="2000" spc="-5" dirty="0">
                <a:latin typeface="Calibri"/>
                <a:cs typeface="Calibri"/>
              </a:rPr>
              <a:t>such as </a:t>
            </a:r>
            <a:r>
              <a:rPr sz="2000" spc="-15" dirty="0">
                <a:latin typeface="Calibri"/>
                <a:cs typeface="Calibri"/>
              </a:rPr>
              <a:t>water- </a:t>
            </a:r>
            <a:r>
              <a:rPr sz="2000" spc="-10" dirty="0">
                <a:latin typeface="Calibri"/>
                <a:cs typeface="Calibri"/>
              </a:rPr>
              <a:t>tanks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toilet </a:t>
            </a:r>
            <a:r>
              <a:rPr sz="2000" spc="-5" dirty="0">
                <a:latin typeface="Calibri"/>
                <a:cs typeface="Calibri"/>
              </a:rPr>
              <a:t>facilities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287020" marR="282575" indent="-274320">
              <a:lnSpc>
                <a:spcPct val="100000"/>
              </a:lnSpc>
              <a:spcBef>
                <a:spcPts val="484"/>
              </a:spcBef>
              <a:buClr>
                <a:srgbClr val="9BBA58"/>
              </a:buClr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/>
              <a:t>	</a:t>
            </a:r>
            <a:r>
              <a:rPr sz="2000" spc="-5" dirty="0">
                <a:latin typeface="Calibri"/>
                <a:cs typeface="Calibri"/>
              </a:rPr>
              <a:t>Does not </a:t>
            </a:r>
            <a:r>
              <a:rPr sz="2000" spc="-10" dirty="0">
                <a:latin typeface="Calibri"/>
                <a:cs typeface="Calibri"/>
              </a:rPr>
              <a:t>cover </a:t>
            </a:r>
            <a:r>
              <a:rPr sz="2000" spc="-5" dirty="0">
                <a:latin typeface="Calibri"/>
                <a:cs typeface="Calibri"/>
              </a:rPr>
              <a:t>recurring </a:t>
            </a:r>
            <a:r>
              <a:rPr sz="2000" spc="-10" dirty="0">
                <a:latin typeface="Calibri"/>
                <a:cs typeface="Calibri"/>
              </a:rPr>
              <a:t>expenses </a:t>
            </a:r>
            <a:r>
              <a:rPr sz="2000" spc="-15" dirty="0">
                <a:latin typeface="Calibri"/>
                <a:cs typeface="Calibri"/>
              </a:rPr>
              <a:t>towards </a:t>
            </a:r>
            <a:r>
              <a:rPr sz="2000" dirty="0">
                <a:latin typeface="Calibri"/>
                <a:cs typeface="Calibri"/>
              </a:rPr>
              <a:t>running the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hospitals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cost </a:t>
            </a:r>
            <a:r>
              <a:rPr sz="2000" spc="-15" dirty="0">
                <a:latin typeface="Calibri"/>
                <a:cs typeface="Calibri"/>
              </a:rPr>
              <a:t>towards </a:t>
            </a:r>
            <a:r>
              <a:rPr sz="2000" dirty="0">
                <a:latin typeface="Calibri"/>
                <a:cs typeface="Calibri"/>
              </a:rPr>
              <a:t>drugs 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consumables.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475"/>
              </a:spcBef>
              <a:buClr>
                <a:srgbClr val="9BBA58"/>
              </a:buClr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2000" spc="-15" dirty="0">
                <a:latin typeface="Calibri"/>
                <a:cs typeface="Calibri"/>
              </a:rPr>
              <a:t>Grant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modernization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hospitals only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increase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the number of </a:t>
            </a:r>
            <a:r>
              <a:rPr sz="2000" spc="-5" dirty="0">
                <a:latin typeface="Calibri"/>
                <a:cs typeface="Calibri"/>
              </a:rPr>
              <a:t>beds </a:t>
            </a: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5" dirty="0">
                <a:latin typeface="Calibri"/>
                <a:cs typeface="Calibri"/>
              </a:rPr>
              <a:t>hospital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not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permitted.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3777" y="621029"/>
            <a:ext cx="66167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3340" marR="5080" indent="-1310640">
              <a:lnSpc>
                <a:spcPct val="100000"/>
              </a:lnSpc>
              <a:spcBef>
                <a:spcPts val="95"/>
              </a:spcBef>
            </a:pPr>
            <a:r>
              <a:rPr sz="2800" i="0" spc="-5" dirty="0">
                <a:latin typeface="Calibri"/>
                <a:cs typeface="Calibri"/>
              </a:rPr>
              <a:t>Up </a:t>
            </a:r>
            <a:r>
              <a:rPr sz="2800" i="0" spc="-15" dirty="0">
                <a:latin typeface="Calibri"/>
                <a:cs typeface="Calibri"/>
              </a:rPr>
              <a:t>gradation </a:t>
            </a:r>
            <a:r>
              <a:rPr sz="2800" i="0" spc="-5" dirty="0">
                <a:latin typeface="Calibri"/>
                <a:cs typeface="Calibri"/>
              </a:rPr>
              <a:t>of </a:t>
            </a:r>
            <a:r>
              <a:rPr sz="2800" i="0" spc="-20" dirty="0">
                <a:latin typeface="Calibri"/>
                <a:cs typeface="Calibri"/>
              </a:rPr>
              <a:t>Psychiatric </a:t>
            </a:r>
            <a:r>
              <a:rPr sz="2800" i="0" spc="-10" dirty="0">
                <a:latin typeface="Calibri"/>
                <a:cs typeface="Calibri"/>
              </a:rPr>
              <a:t>Wings </a:t>
            </a:r>
            <a:r>
              <a:rPr sz="2800" i="0" spc="-5" dirty="0">
                <a:latin typeface="Calibri"/>
                <a:cs typeface="Calibri"/>
              </a:rPr>
              <a:t>of </a:t>
            </a:r>
            <a:r>
              <a:rPr sz="2800" i="0" spc="-10" dirty="0">
                <a:latin typeface="Calibri"/>
                <a:cs typeface="Calibri"/>
              </a:rPr>
              <a:t>Medical  </a:t>
            </a:r>
            <a:r>
              <a:rPr sz="2800" i="0" spc="-15" dirty="0">
                <a:latin typeface="Calibri"/>
                <a:cs typeface="Calibri"/>
              </a:rPr>
              <a:t>Colleges/General</a:t>
            </a:r>
            <a:r>
              <a:rPr sz="2800" i="0" spc="60" dirty="0">
                <a:latin typeface="Calibri"/>
                <a:cs typeface="Calibri"/>
              </a:rPr>
              <a:t> </a:t>
            </a:r>
            <a:r>
              <a:rPr sz="2800" i="0" spc="-5" dirty="0">
                <a:latin typeface="Calibri"/>
                <a:cs typeface="Calibri"/>
              </a:rPr>
              <a:t>Hospitals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70278"/>
            <a:ext cx="8043545" cy="374522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15" dirty="0">
                <a:latin typeface="Calibri"/>
                <a:cs typeface="Calibri"/>
              </a:rPr>
              <a:t>Every </a:t>
            </a:r>
            <a:r>
              <a:rPr sz="2000" spc="-5" dirty="0">
                <a:latin typeface="Calibri"/>
                <a:cs typeface="Calibri"/>
              </a:rPr>
              <a:t>medical college should ideally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Department of </a:t>
            </a:r>
            <a:r>
              <a:rPr sz="2000" spc="-15" dirty="0">
                <a:latin typeface="Calibri"/>
                <a:cs typeface="Calibri"/>
              </a:rPr>
              <a:t>Psychiatry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484"/>
              </a:spcBef>
              <a:buClr>
                <a:srgbClr val="9BBA58"/>
              </a:buClr>
              <a:buFont typeface="Wingdings"/>
              <a:buChar char=""/>
              <a:tabLst>
                <a:tab pos="342900" algn="l"/>
                <a:tab pos="343535" algn="l"/>
              </a:tabLst>
            </a:pPr>
            <a:r>
              <a:rPr sz="2000" spc="-5" dirty="0">
                <a:latin typeface="Calibri"/>
                <a:cs typeface="Calibri"/>
              </a:rPr>
              <a:t>minimum of three faculty members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inpatient facilities of </a:t>
            </a:r>
            <a:r>
              <a:rPr sz="2000" dirty="0">
                <a:latin typeface="Calibri"/>
                <a:cs typeface="Calibri"/>
              </a:rPr>
              <a:t>about 30 </a:t>
            </a:r>
            <a:r>
              <a:rPr sz="2000" spc="-5" dirty="0">
                <a:latin typeface="Calibri"/>
                <a:cs typeface="Calibri"/>
              </a:rPr>
              <a:t>beds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norms laid down by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MCI</a:t>
            </a:r>
            <a:endParaRPr sz="2000"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scheme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strengthening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psychiatric </a:t>
            </a:r>
            <a:r>
              <a:rPr sz="2000" spc="-5" dirty="0">
                <a:latin typeface="Calibri"/>
                <a:cs typeface="Calibri"/>
              </a:rPr>
              <a:t>wings of </a:t>
            </a:r>
            <a:r>
              <a:rPr sz="2000" spc="-10" dirty="0">
                <a:latin typeface="Calibri"/>
                <a:cs typeface="Calibri"/>
              </a:rPr>
              <a:t>government </a:t>
            </a:r>
            <a:r>
              <a:rPr sz="2000" dirty="0">
                <a:latin typeface="Calibri"/>
                <a:cs typeface="Calibri"/>
              </a:rPr>
              <a:t>medical  </a:t>
            </a:r>
            <a:r>
              <a:rPr sz="2000" spc="-5" dirty="0">
                <a:latin typeface="Calibri"/>
                <a:cs typeface="Calibri"/>
              </a:rPr>
              <a:t>colleges/hospitals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a one-time </a:t>
            </a:r>
            <a:r>
              <a:rPr sz="2000" spc="-10" dirty="0">
                <a:latin typeface="Calibri"/>
                <a:cs typeface="Calibri"/>
              </a:rPr>
              <a:t>grant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Rs.50 lakhs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up  </a:t>
            </a:r>
            <a:r>
              <a:rPr sz="2000" spc="-10" dirty="0">
                <a:latin typeface="Calibri"/>
                <a:cs typeface="Calibri"/>
              </a:rPr>
              <a:t>gradation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infrastructure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equipment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existing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norms.</a:t>
            </a:r>
            <a:endParaRPr sz="2000">
              <a:latin typeface="Calibri"/>
              <a:cs typeface="Calibri"/>
            </a:endParaRPr>
          </a:p>
          <a:p>
            <a:pPr marL="287020" marR="416559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aim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scheme is </a:t>
            </a:r>
            <a:r>
              <a:rPr sz="2000" spc="-10" dirty="0">
                <a:latin typeface="Calibri"/>
                <a:cs typeface="Calibri"/>
              </a:rPr>
              <a:t>to strengthen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training facilities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UG&amp; PG </a:t>
            </a:r>
            <a:r>
              <a:rPr sz="2000" spc="-10" dirty="0">
                <a:latin typeface="Calibri"/>
                <a:cs typeface="Calibri"/>
              </a:rPr>
              <a:t>at  </a:t>
            </a:r>
            <a:r>
              <a:rPr sz="2000" spc="-15" dirty="0">
                <a:latin typeface="Calibri"/>
                <a:cs typeface="Calibri"/>
              </a:rPr>
              <a:t>Psychiatry </a:t>
            </a:r>
            <a:r>
              <a:rPr sz="2000" spc="-5" dirty="0">
                <a:latin typeface="Calibri"/>
                <a:cs typeface="Calibri"/>
              </a:rPr>
              <a:t>wings of </a:t>
            </a:r>
            <a:r>
              <a:rPr sz="2000" spc="-10" dirty="0">
                <a:latin typeface="Calibri"/>
                <a:cs typeface="Calibri"/>
              </a:rPr>
              <a:t>government </a:t>
            </a:r>
            <a:r>
              <a:rPr sz="2000" dirty="0">
                <a:latin typeface="Calibri"/>
                <a:cs typeface="Calibri"/>
              </a:rPr>
              <a:t>medical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colleges/hospitals.</a:t>
            </a:r>
            <a:endParaRPr sz="2000">
              <a:latin typeface="Calibri"/>
              <a:cs typeface="Calibri"/>
            </a:endParaRPr>
          </a:p>
          <a:p>
            <a:pPr marL="287020" marR="20193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/>
              <a:t>	</a:t>
            </a:r>
            <a:r>
              <a:rPr sz="2000" spc="-15" dirty="0">
                <a:latin typeface="Calibri"/>
                <a:cs typeface="Calibri"/>
              </a:rPr>
              <a:t>grant covers </a:t>
            </a:r>
            <a:r>
              <a:rPr sz="2000" dirty="0">
                <a:latin typeface="Calibri"/>
                <a:cs typeface="Calibri"/>
              </a:rPr>
              <a:t>construction </a:t>
            </a:r>
            <a:r>
              <a:rPr sz="2000" spc="-5" dirty="0">
                <a:latin typeface="Calibri"/>
                <a:cs typeface="Calibri"/>
              </a:rPr>
              <a:t>of new </a:t>
            </a:r>
            <a:r>
              <a:rPr sz="2000" spc="-10" dirty="0">
                <a:latin typeface="Calibri"/>
                <a:cs typeface="Calibri"/>
              </a:rPr>
              <a:t>ward, </a:t>
            </a:r>
            <a:r>
              <a:rPr sz="2000" spc="-5" dirty="0">
                <a:latin typeface="Calibri"/>
                <a:cs typeface="Calibri"/>
              </a:rPr>
              <a:t>repair of </a:t>
            </a:r>
            <a:r>
              <a:rPr sz="2000" spc="-10" dirty="0">
                <a:latin typeface="Calibri"/>
                <a:cs typeface="Calibri"/>
              </a:rPr>
              <a:t>existing ward,  procurement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items </a:t>
            </a:r>
            <a:r>
              <a:rPr sz="2000" spc="-20" dirty="0">
                <a:latin typeface="Calibri"/>
                <a:cs typeface="Calibri"/>
              </a:rPr>
              <a:t>like </a:t>
            </a:r>
            <a:r>
              <a:rPr sz="2000" spc="-5" dirty="0">
                <a:latin typeface="Calibri"/>
                <a:cs typeface="Calibri"/>
              </a:rPr>
              <a:t>cots, tables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equipments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psychiatric </a:t>
            </a:r>
            <a:r>
              <a:rPr sz="2000" spc="-5" dirty="0">
                <a:latin typeface="Calibri"/>
                <a:cs typeface="Calibri"/>
              </a:rPr>
              <a:t>use  such as modified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ECTs.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3790" y="630681"/>
            <a:ext cx="1918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15" dirty="0">
                <a:solidFill>
                  <a:srgbClr val="244060"/>
                </a:solidFill>
                <a:latin typeface="Calibri"/>
                <a:cs typeface="Calibri"/>
              </a:rPr>
              <a:t>IEC</a:t>
            </a:r>
            <a:r>
              <a:rPr sz="2800" i="0" spc="-5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244060"/>
                </a:solidFill>
                <a:latin typeface="Calibri"/>
                <a:cs typeface="Calibri"/>
              </a:rPr>
              <a:t>Activities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53134"/>
            <a:ext cx="7800975" cy="21596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NMHP </a:t>
            </a:r>
            <a:r>
              <a:rPr sz="2000" spc="-5" dirty="0">
                <a:latin typeface="Calibri"/>
                <a:cs typeface="Calibri"/>
              </a:rPr>
              <a:t>has dedicated </a:t>
            </a:r>
            <a:r>
              <a:rPr sz="2000" dirty="0">
                <a:latin typeface="Calibri"/>
                <a:cs typeface="Calibri"/>
              </a:rPr>
              <a:t>funds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IEC activities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 purpose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342900" algn="l"/>
                <a:tab pos="343535" algn="l"/>
              </a:tabLst>
            </a:pPr>
            <a:r>
              <a:rPr sz="2000" spc="-5" dirty="0">
                <a:latin typeface="Calibri"/>
                <a:cs typeface="Calibri"/>
              </a:rPr>
              <a:t>increasing </a:t>
            </a:r>
            <a:r>
              <a:rPr sz="2000" spc="-10" dirty="0">
                <a:latin typeface="Calibri"/>
                <a:cs typeface="Calibri"/>
              </a:rPr>
              <a:t>awareness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287020" algn="l"/>
              </a:tabLst>
            </a:pPr>
            <a:r>
              <a:rPr sz="2000" spc="-10" dirty="0">
                <a:latin typeface="Calibri"/>
                <a:cs typeface="Calibri"/>
              </a:rPr>
              <a:t>removal </a:t>
            </a:r>
            <a:r>
              <a:rPr sz="2000" spc="-5" dirty="0">
                <a:latin typeface="Calibri"/>
                <a:cs typeface="Calibri"/>
              </a:rPr>
              <a:t>of stigma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mental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illness.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The funds </a:t>
            </a:r>
            <a:r>
              <a:rPr sz="2000" spc="-10" dirty="0">
                <a:latin typeface="Calibri"/>
                <a:cs typeface="Calibri"/>
              </a:rPr>
              <a:t>are allocated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central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state </a:t>
            </a:r>
            <a:r>
              <a:rPr sz="2000" spc="-10" dirty="0">
                <a:latin typeface="Calibri"/>
                <a:cs typeface="Calibri"/>
              </a:rPr>
              <a:t>levels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IEC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activities.</a:t>
            </a:r>
            <a:endParaRPr sz="2000"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amount of </a:t>
            </a:r>
            <a:r>
              <a:rPr sz="2000" dirty="0">
                <a:latin typeface="Calibri"/>
                <a:cs typeface="Calibri"/>
              </a:rPr>
              <a:t>Rs. 25 </a:t>
            </a:r>
            <a:r>
              <a:rPr sz="2000" spc="-15" dirty="0">
                <a:latin typeface="Calibri"/>
                <a:cs typeface="Calibri"/>
              </a:rPr>
              <a:t>crore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allocated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 purpose </a:t>
            </a:r>
            <a:r>
              <a:rPr sz="2000" spc="-5" dirty="0">
                <a:latin typeface="Calibri"/>
                <a:cs typeface="Calibri"/>
              </a:rPr>
              <a:t>of IEC activities </a:t>
            </a:r>
            <a:r>
              <a:rPr sz="2000" spc="-15" dirty="0">
                <a:latin typeface="Calibri"/>
                <a:cs typeface="Calibri"/>
              </a:rPr>
              <a:t>at  </a:t>
            </a:r>
            <a:r>
              <a:rPr sz="2000" spc="-10" dirty="0">
                <a:latin typeface="Calibri"/>
                <a:cs typeface="Calibri"/>
              </a:rPr>
              <a:t>central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level.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6051" y="122300"/>
            <a:ext cx="76142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375F92"/>
                </a:solidFill>
              </a:rPr>
              <a:t>2007 </a:t>
            </a:r>
            <a:r>
              <a:rPr sz="2800" i="1" spc="-10" dirty="0">
                <a:solidFill>
                  <a:srgbClr val="375F92"/>
                </a:solidFill>
              </a:rPr>
              <a:t>onwards </a:t>
            </a:r>
            <a:r>
              <a:rPr sz="2800" i="1" spc="-5" dirty="0">
                <a:solidFill>
                  <a:srgbClr val="375F92"/>
                </a:solidFill>
              </a:rPr>
              <a:t>- IX Five </a:t>
            </a:r>
            <a:r>
              <a:rPr sz="2800" i="1" spc="-60" dirty="0">
                <a:solidFill>
                  <a:srgbClr val="375F92"/>
                </a:solidFill>
              </a:rPr>
              <a:t>Year </a:t>
            </a:r>
            <a:r>
              <a:rPr sz="2800" i="1" spc="-10" dirty="0">
                <a:solidFill>
                  <a:srgbClr val="375F92"/>
                </a:solidFill>
              </a:rPr>
              <a:t>Plan, The current</a:t>
            </a:r>
            <a:r>
              <a:rPr sz="2800" i="1" spc="220" dirty="0">
                <a:solidFill>
                  <a:srgbClr val="375F92"/>
                </a:solidFill>
              </a:rPr>
              <a:t> </a:t>
            </a:r>
            <a:r>
              <a:rPr sz="2800" i="1" spc="-5" dirty="0">
                <a:solidFill>
                  <a:srgbClr val="375F92"/>
                </a:solidFill>
              </a:rPr>
              <a:t>phase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781557"/>
            <a:ext cx="7983855" cy="4843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In the </a:t>
            </a:r>
            <a:r>
              <a:rPr sz="2000" b="1" dirty="0">
                <a:latin typeface="Calibri"/>
                <a:cs typeface="Calibri"/>
              </a:rPr>
              <a:t>XI </a:t>
            </a:r>
            <a:r>
              <a:rPr sz="2000" b="1" spc="-5" dirty="0">
                <a:latin typeface="Calibri"/>
                <a:cs typeface="Calibri"/>
              </a:rPr>
              <a:t>Five </a:t>
            </a:r>
            <a:r>
              <a:rPr sz="2000" b="1" spc="-40" dirty="0">
                <a:latin typeface="Calibri"/>
                <a:cs typeface="Calibri"/>
              </a:rPr>
              <a:t>Year </a:t>
            </a:r>
            <a:r>
              <a:rPr sz="2000" b="1" spc="-5" dirty="0">
                <a:latin typeface="Calibri"/>
                <a:cs typeface="Calibri"/>
              </a:rPr>
              <a:t>Plan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the NMHP </a:t>
            </a:r>
            <a:r>
              <a:rPr sz="2000" spc="-5" dirty="0">
                <a:latin typeface="Calibri"/>
                <a:cs typeface="Calibri"/>
              </a:rPr>
              <a:t>has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following</a:t>
            </a:r>
            <a:endParaRPr sz="20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components/schemes: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1. </a:t>
            </a:r>
            <a:r>
              <a:rPr sz="2000" spc="-10" dirty="0">
                <a:latin typeface="Calibri"/>
                <a:cs typeface="Calibri"/>
              </a:rPr>
              <a:t>District Mental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Programme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(DMHP)</a:t>
            </a:r>
            <a:endParaRPr sz="2000">
              <a:latin typeface="Calibri"/>
              <a:cs typeface="Calibri"/>
            </a:endParaRPr>
          </a:p>
          <a:p>
            <a:pPr marL="287020" marR="12446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2.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Manpower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Development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Schemes -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Centers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Of Excellence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Setting 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Up/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Strengthening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PG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Training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Departments of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Mental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Health</a:t>
            </a:r>
            <a:r>
              <a:rPr sz="20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Specialities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3. </a:t>
            </a:r>
            <a:r>
              <a:rPr sz="2000" spc="-5" dirty="0">
                <a:latin typeface="Calibri"/>
                <a:cs typeface="Calibri"/>
              </a:rPr>
              <a:t>Modernization Of </a:t>
            </a:r>
            <a:r>
              <a:rPr sz="2000" spc="-15" dirty="0">
                <a:latin typeface="Calibri"/>
                <a:cs typeface="Calibri"/>
              </a:rPr>
              <a:t>State </a:t>
            </a:r>
            <a:r>
              <a:rPr sz="2000" dirty="0">
                <a:latin typeface="Calibri"/>
                <a:cs typeface="Calibri"/>
              </a:rPr>
              <a:t>Run </a:t>
            </a:r>
            <a:r>
              <a:rPr sz="2000" spc="-10" dirty="0">
                <a:latin typeface="Calibri"/>
                <a:cs typeface="Calibri"/>
              </a:rPr>
              <a:t>Mental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Hospitals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4. Up </a:t>
            </a:r>
            <a:r>
              <a:rPr sz="2000" spc="-10" dirty="0">
                <a:latin typeface="Calibri"/>
                <a:cs typeface="Calibri"/>
              </a:rPr>
              <a:t>gradation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Psychiatric </a:t>
            </a:r>
            <a:r>
              <a:rPr sz="2000" dirty="0">
                <a:latin typeface="Calibri"/>
                <a:cs typeface="Calibri"/>
              </a:rPr>
              <a:t>Wings of Medical </a:t>
            </a:r>
            <a:r>
              <a:rPr sz="2000" spc="-5" dirty="0">
                <a:latin typeface="Calibri"/>
                <a:cs typeface="Calibri"/>
              </a:rPr>
              <a:t>Colleges/General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Hospitals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5.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IEC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6. </a:t>
            </a:r>
            <a:r>
              <a:rPr sz="2000" spc="-25" dirty="0">
                <a:latin typeface="Calibri"/>
                <a:cs typeface="Calibri"/>
              </a:rPr>
              <a:t>Training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10" dirty="0">
                <a:latin typeface="Calibri"/>
                <a:cs typeface="Calibri"/>
              </a:rPr>
              <a:t> Research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7. </a:t>
            </a:r>
            <a:r>
              <a:rPr sz="2000" spc="-5" dirty="0">
                <a:latin typeface="Calibri"/>
                <a:cs typeface="Calibri"/>
              </a:rPr>
              <a:t>Monitoring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Evaluation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BBA58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87020" marR="74295" indent="-274320">
              <a:lnSpc>
                <a:spcPct val="100000"/>
              </a:lnSpc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Manpower </a:t>
            </a:r>
            <a:r>
              <a:rPr sz="2000" spc="-10" dirty="0">
                <a:latin typeface="Calibri"/>
                <a:cs typeface="Calibri"/>
              </a:rPr>
              <a:t>Development </a:t>
            </a:r>
            <a:r>
              <a:rPr sz="2000" dirty="0">
                <a:latin typeface="Calibri"/>
                <a:cs typeface="Calibri"/>
              </a:rPr>
              <a:t>Schemes - </a:t>
            </a:r>
            <a:r>
              <a:rPr sz="2000" spc="-15" dirty="0">
                <a:latin typeface="Calibri"/>
                <a:cs typeface="Calibri"/>
              </a:rPr>
              <a:t>Centers </a:t>
            </a:r>
            <a:r>
              <a:rPr sz="2000" spc="-5" dirty="0">
                <a:latin typeface="Calibri"/>
                <a:cs typeface="Calibri"/>
              </a:rPr>
              <a:t>of Excellence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Setting Up/  Strengthening </a:t>
            </a:r>
            <a:r>
              <a:rPr sz="2000" dirty="0">
                <a:latin typeface="Calibri"/>
                <a:cs typeface="Calibri"/>
              </a:rPr>
              <a:t>PG </a:t>
            </a:r>
            <a:r>
              <a:rPr sz="2000" spc="-20" dirty="0">
                <a:latin typeface="Calibri"/>
                <a:cs typeface="Calibri"/>
              </a:rPr>
              <a:t>Training </a:t>
            </a:r>
            <a:r>
              <a:rPr sz="2000" spc="-5" dirty="0">
                <a:latin typeface="Calibri"/>
                <a:cs typeface="Calibri"/>
              </a:rPr>
              <a:t>Departments of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 Specialities </a:t>
            </a:r>
            <a:r>
              <a:rPr sz="2000" spc="-10" dirty="0">
                <a:latin typeface="Calibri"/>
                <a:cs typeface="Calibri"/>
              </a:rPr>
              <a:t>are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new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schemes/components.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888" y="560959"/>
            <a:ext cx="6343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10" dirty="0">
                <a:latin typeface="Calibri"/>
                <a:cs typeface="Calibri"/>
              </a:rPr>
              <a:t>manpower </a:t>
            </a:r>
            <a:r>
              <a:rPr sz="3600" i="0" spc="-15" dirty="0">
                <a:latin typeface="Calibri"/>
                <a:cs typeface="Calibri"/>
              </a:rPr>
              <a:t>Development</a:t>
            </a:r>
            <a:r>
              <a:rPr sz="3600" i="0" spc="-30" dirty="0">
                <a:latin typeface="Calibri"/>
                <a:cs typeface="Calibri"/>
              </a:rPr>
              <a:t> </a:t>
            </a:r>
            <a:r>
              <a:rPr sz="3600" i="0" dirty="0">
                <a:latin typeface="Calibri"/>
                <a:cs typeface="Calibri"/>
              </a:rPr>
              <a:t>Scheme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76882"/>
            <a:ext cx="7773670" cy="34544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13335" indent="-342900" algn="just">
              <a:lnSpc>
                <a:spcPct val="102299"/>
              </a:lnSpc>
              <a:spcBef>
                <a:spcPts val="45"/>
              </a:spcBef>
              <a:buSzPct val="120000"/>
              <a:buFont typeface="Arial"/>
              <a:buChar char="•"/>
              <a:tabLst>
                <a:tab pos="424180" algn="l"/>
              </a:tabLst>
            </a:pPr>
            <a:r>
              <a:rPr dirty="0"/>
              <a:t>	</a:t>
            </a: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improve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training infrastructure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mental </a:t>
            </a:r>
            <a:r>
              <a:rPr sz="2000" dirty="0">
                <a:latin typeface="Calibri"/>
                <a:cs typeface="Calibri"/>
              </a:rPr>
              <a:t>health, </a:t>
            </a:r>
            <a:r>
              <a:rPr sz="2000" spc="-5" dirty="0">
                <a:latin typeface="Calibri"/>
                <a:cs typeface="Calibri"/>
              </a:rPr>
              <a:t>Government of  </a:t>
            </a:r>
            <a:r>
              <a:rPr sz="2000" dirty="0">
                <a:latin typeface="Calibri"/>
                <a:cs typeface="Calibri"/>
              </a:rPr>
              <a:t>India has </a:t>
            </a:r>
            <a:r>
              <a:rPr sz="2000" spc="-10" dirty="0">
                <a:latin typeface="Calibri"/>
                <a:cs typeface="Calibri"/>
              </a:rPr>
              <a:t>approved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Manpower Development Components of </a:t>
            </a:r>
            <a:r>
              <a:rPr sz="2000" dirty="0">
                <a:latin typeface="Calibri"/>
                <a:cs typeface="Calibri"/>
              </a:rPr>
              <a:t>NMHP 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XIth </a:t>
            </a:r>
            <a:r>
              <a:rPr sz="2000" spc="-10" dirty="0">
                <a:latin typeface="Calibri"/>
                <a:cs typeface="Calibri"/>
              </a:rPr>
              <a:t>Five </a:t>
            </a:r>
            <a:r>
              <a:rPr sz="2000" spc="-40" dirty="0">
                <a:latin typeface="Calibri"/>
                <a:cs typeface="Calibri"/>
              </a:rPr>
              <a:t>Year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It has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dirty="0">
                <a:latin typeface="Calibri"/>
                <a:cs typeface="Calibri"/>
              </a:rPr>
              <a:t>schemes which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follows: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5" dirty="0">
                <a:latin typeface="Calibri"/>
                <a:cs typeface="Calibri"/>
              </a:rPr>
              <a:t>A. </a:t>
            </a:r>
            <a:r>
              <a:rPr sz="2000" spc="-15" dirty="0">
                <a:latin typeface="Calibri"/>
                <a:cs typeface="Calibri"/>
              </a:rPr>
              <a:t>Centers </a:t>
            </a:r>
            <a:r>
              <a:rPr sz="2000" spc="-5" dirty="0">
                <a:latin typeface="Calibri"/>
                <a:cs typeface="Calibri"/>
              </a:rPr>
              <a:t>of Excellence </a:t>
            </a:r>
            <a:r>
              <a:rPr sz="2000" dirty="0">
                <a:latin typeface="Calibri"/>
                <a:cs typeface="Calibri"/>
              </a:rPr>
              <a:t>(Scheme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B. </a:t>
            </a:r>
            <a:r>
              <a:rPr sz="2000" spc="-5" dirty="0">
                <a:latin typeface="Calibri"/>
                <a:cs typeface="Calibri"/>
              </a:rPr>
              <a:t>Setting </a:t>
            </a:r>
            <a:r>
              <a:rPr sz="2000" dirty="0">
                <a:latin typeface="Calibri"/>
                <a:cs typeface="Calibri"/>
              </a:rPr>
              <a:t>Up/ </a:t>
            </a:r>
            <a:r>
              <a:rPr sz="2000" spc="-5" dirty="0">
                <a:latin typeface="Calibri"/>
                <a:cs typeface="Calibri"/>
              </a:rPr>
              <a:t>Strengthening </a:t>
            </a:r>
            <a:r>
              <a:rPr sz="2000" dirty="0">
                <a:latin typeface="Calibri"/>
                <a:cs typeface="Calibri"/>
              </a:rPr>
              <a:t>PG </a:t>
            </a:r>
            <a:r>
              <a:rPr sz="2000" spc="-20" dirty="0">
                <a:latin typeface="Calibri"/>
                <a:cs typeface="Calibri"/>
              </a:rPr>
              <a:t>Training </a:t>
            </a:r>
            <a:r>
              <a:rPr sz="2000" spc="-5" dirty="0">
                <a:latin typeface="Calibri"/>
                <a:cs typeface="Calibri"/>
              </a:rPr>
              <a:t>Departments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Mental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Health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Specialities (Scheme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495" y="991869"/>
            <a:ext cx="529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5" dirty="0">
                <a:solidFill>
                  <a:srgbClr val="244060"/>
                </a:solidFill>
                <a:latin typeface="Calibri"/>
                <a:cs typeface="Calibri"/>
              </a:rPr>
              <a:t>A. </a:t>
            </a:r>
            <a:r>
              <a:rPr sz="2800" i="0" spc="-15" dirty="0">
                <a:solidFill>
                  <a:srgbClr val="244060"/>
                </a:solidFill>
                <a:latin typeface="Calibri"/>
                <a:cs typeface="Calibri"/>
              </a:rPr>
              <a:t>Centres </a:t>
            </a:r>
            <a:r>
              <a:rPr sz="2800" i="0" spc="-5" dirty="0">
                <a:solidFill>
                  <a:srgbClr val="244060"/>
                </a:solidFill>
                <a:latin typeface="Calibri"/>
                <a:cs typeface="Calibri"/>
              </a:rPr>
              <a:t>of </a:t>
            </a:r>
            <a:r>
              <a:rPr sz="2800" i="0" spc="-15" dirty="0">
                <a:solidFill>
                  <a:srgbClr val="244060"/>
                </a:solidFill>
                <a:latin typeface="Calibri"/>
                <a:cs typeface="Calibri"/>
              </a:rPr>
              <a:t>Excellence </a:t>
            </a:r>
            <a:r>
              <a:rPr sz="2800" i="0" spc="-5" dirty="0">
                <a:solidFill>
                  <a:srgbClr val="244060"/>
                </a:solidFill>
                <a:latin typeface="Calibri"/>
                <a:cs typeface="Calibri"/>
              </a:rPr>
              <a:t>(Scheme</a:t>
            </a:r>
            <a:r>
              <a:rPr sz="2800" i="0" spc="10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244060"/>
                </a:solidFill>
                <a:latin typeface="Calibri"/>
                <a:cs typeface="Calibri"/>
              </a:rPr>
              <a:t>A)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51457"/>
            <a:ext cx="8010525" cy="438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700" spc="-5" dirty="0">
                <a:latin typeface="Calibri"/>
                <a:cs typeface="Calibri"/>
              </a:rPr>
              <a:t>Under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Scheme-A,</a:t>
            </a:r>
            <a:endParaRPr sz="2700">
              <a:latin typeface="Calibri"/>
              <a:cs typeface="Calibri"/>
            </a:endParaRPr>
          </a:p>
          <a:p>
            <a:pPr marL="287020" marR="130175" indent="-274320">
              <a:lnSpc>
                <a:spcPct val="80000"/>
              </a:lnSpc>
              <a:spcBef>
                <a:spcPts val="65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700" spc="-15" dirty="0">
                <a:latin typeface="Calibri"/>
                <a:cs typeface="Calibri"/>
              </a:rPr>
              <a:t>at </a:t>
            </a:r>
            <a:r>
              <a:rPr sz="2700" spc="-10" dirty="0">
                <a:latin typeface="Calibri"/>
                <a:cs typeface="Calibri"/>
              </a:rPr>
              <a:t>least </a:t>
            </a:r>
            <a:r>
              <a:rPr sz="2700" dirty="0">
                <a:latin typeface="Calibri"/>
                <a:cs typeface="Calibri"/>
              </a:rPr>
              <a:t>11 </a:t>
            </a:r>
            <a:r>
              <a:rPr sz="2700" spc="-15" dirty="0">
                <a:latin typeface="Calibri"/>
                <a:cs typeface="Calibri"/>
              </a:rPr>
              <a:t>Centres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0" dirty="0">
                <a:latin typeface="Calibri"/>
                <a:cs typeface="Calibri"/>
              </a:rPr>
              <a:t>Excellence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5" dirty="0">
                <a:latin typeface="Calibri"/>
                <a:cs typeface="Calibri"/>
              </a:rPr>
              <a:t>mental </a:t>
            </a:r>
            <a:r>
              <a:rPr sz="2700" spc="-5" dirty="0">
                <a:latin typeface="Calibri"/>
                <a:cs typeface="Calibri"/>
              </a:rPr>
              <a:t>health </a:t>
            </a:r>
            <a:r>
              <a:rPr sz="2700" spc="-20" dirty="0">
                <a:latin typeface="Calibri"/>
                <a:cs typeface="Calibri"/>
              </a:rPr>
              <a:t>were 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be </a:t>
            </a:r>
            <a:r>
              <a:rPr sz="2700" spc="-10" dirty="0">
                <a:latin typeface="Calibri"/>
                <a:cs typeface="Calibri"/>
              </a:rPr>
              <a:t>established </a:t>
            </a: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10" dirty="0">
                <a:latin typeface="Calibri"/>
                <a:cs typeface="Calibri"/>
              </a:rPr>
              <a:t>IXth </a:t>
            </a:r>
            <a:r>
              <a:rPr sz="2700" spc="-5" dirty="0">
                <a:latin typeface="Calibri"/>
                <a:cs typeface="Calibri"/>
              </a:rPr>
              <a:t>plan period </a:t>
            </a:r>
            <a:r>
              <a:rPr sz="2700" spc="-10" dirty="0">
                <a:latin typeface="Calibri"/>
                <a:cs typeface="Calibri"/>
              </a:rPr>
              <a:t>by upgrading  </a:t>
            </a:r>
            <a:r>
              <a:rPr sz="2700" spc="-15" dirty="0">
                <a:latin typeface="Calibri"/>
                <a:cs typeface="Calibri"/>
              </a:rPr>
              <a:t>existing mental </a:t>
            </a:r>
            <a:r>
              <a:rPr sz="2700" spc="-5" dirty="0">
                <a:latin typeface="Calibri"/>
                <a:cs typeface="Calibri"/>
              </a:rPr>
              <a:t>health </a:t>
            </a:r>
            <a:r>
              <a:rPr sz="2700" spc="-10" dirty="0">
                <a:latin typeface="Calibri"/>
                <a:cs typeface="Calibri"/>
              </a:rPr>
              <a:t>institutions/hospitals.</a:t>
            </a:r>
            <a:endParaRPr sz="27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700" dirty="0">
                <a:latin typeface="Calibri"/>
                <a:cs typeface="Calibri"/>
              </a:rPr>
              <a:t>A </a:t>
            </a:r>
            <a:r>
              <a:rPr sz="2700" spc="-20" dirty="0">
                <a:latin typeface="Calibri"/>
                <a:cs typeface="Calibri"/>
              </a:rPr>
              <a:t>grant </a:t>
            </a:r>
            <a:r>
              <a:rPr sz="2700" spc="-5" dirty="0">
                <a:latin typeface="Calibri"/>
                <a:cs typeface="Calibri"/>
              </a:rPr>
              <a:t>of up </a:t>
            </a:r>
            <a:r>
              <a:rPr sz="2700" spc="-20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Rs.30 </a:t>
            </a:r>
            <a:r>
              <a:rPr sz="2700" spc="-20" dirty="0">
                <a:latin typeface="Calibri"/>
                <a:cs typeface="Calibri"/>
              </a:rPr>
              <a:t>crores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0" dirty="0">
                <a:latin typeface="Calibri"/>
                <a:cs typeface="Calibri"/>
              </a:rPr>
              <a:t>available </a:t>
            </a:r>
            <a:r>
              <a:rPr sz="2700" spc="-25" dirty="0">
                <a:latin typeface="Calibri"/>
                <a:cs typeface="Calibri"/>
              </a:rPr>
              <a:t>for </a:t>
            </a:r>
            <a:r>
              <a:rPr sz="2700" dirty="0">
                <a:latin typeface="Calibri"/>
                <a:cs typeface="Calibri"/>
              </a:rPr>
              <a:t>each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centre</a:t>
            </a:r>
            <a:endParaRPr sz="2700">
              <a:latin typeface="Calibri"/>
              <a:cs typeface="Calibri"/>
            </a:endParaRPr>
          </a:p>
          <a:p>
            <a:pPr marL="287020" marR="97790" indent="-274320">
              <a:lnSpc>
                <a:spcPct val="80000"/>
              </a:lnSpc>
              <a:spcBef>
                <a:spcPts val="65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commitment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35" dirty="0">
                <a:latin typeface="Calibri"/>
                <a:cs typeface="Calibri"/>
              </a:rPr>
              <a:t>take </a:t>
            </a:r>
            <a:r>
              <a:rPr sz="2700" spc="-10" dirty="0">
                <a:latin typeface="Calibri"/>
                <a:cs typeface="Calibri"/>
              </a:rPr>
              <a:t>over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5" dirty="0">
                <a:latin typeface="Calibri"/>
                <a:cs typeface="Calibri"/>
              </a:rPr>
              <a:t>entire </a:t>
            </a:r>
            <a:r>
              <a:rPr sz="2700" spc="-5" dirty="0">
                <a:latin typeface="Calibri"/>
                <a:cs typeface="Calibri"/>
              </a:rPr>
              <a:t>funding of </a:t>
            </a:r>
            <a:r>
              <a:rPr sz="2700" spc="-10" dirty="0">
                <a:latin typeface="Calibri"/>
                <a:cs typeface="Calibri"/>
              </a:rPr>
              <a:t>the  </a:t>
            </a:r>
            <a:r>
              <a:rPr sz="2700" spc="-5" dirty="0">
                <a:latin typeface="Calibri"/>
                <a:cs typeface="Calibri"/>
              </a:rPr>
              <a:t>scheme </a:t>
            </a:r>
            <a:r>
              <a:rPr sz="2700" spc="-10" dirty="0">
                <a:latin typeface="Calibri"/>
                <a:cs typeface="Calibri"/>
              </a:rPr>
              <a:t>after </a:t>
            </a:r>
            <a:r>
              <a:rPr sz="2700" dirty="0">
                <a:latin typeface="Calibri"/>
                <a:cs typeface="Calibri"/>
              </a:rPr>
              <a:t>the 11th </a:t>
            </a:r>
            <a:r>
              <a:rPr sz="2700" spc="-10" dirty="0">
                <a:latin typeface="Calibri"/>
                <a:cs typeface="Calibri"/>
              </a:rPr>
              <a:t>five year </a:t>
            </a:r>
            <a:r>
              <a:rPr sz="2700" spc="-5" dirty="0">
                <a:latin typeface="Calibri"/>
                <a:cs typeface="Calibri"/>
              </a:rPr>
              <a:t>plan period </a:t>
            </a:r>
            <a:r>
              <a:rPr sz="2700" spc="-15" dirty="0">
                <a:latin typeface="Calibri"/>
                <a:cs typeface="Calibri"/>
              </a:rPr>
              <a:t>from </a:t>
            </a:r>
            <a:r>
              <a:rPr sz="2700" dirty="0">
                <a:latin typeface="Calibri"/>
                <a:cs typeface="Calibri"/>
              </a:rPr>
              <a:t>the  </a:t>
            </a:r>
            <a:r>
              <a:rPr sz="2700" spc="-30" dirty="0">
                <a:latin typeface="Calibri"/>
                <a:cs typeface="Calibri"/>
              </a:rPr>
              <a:t>state </a:t>
            </a:r>
            <a:r>
              <a:rPr sz="2700" spc="-10" dirty="0">
                <a:latin typeface="Calibri"/>
                <a:cs typeface="Calibri"/>
              </a:rPr>
              <a:t>government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0" dirty="0">
                <a:latin typeface="Calibri"/>
                <a:cs typeface="Calibri"/>
              </a:rPr>
              <a:t>required.</a:t>
            </a:r>
            <a:endParaRPr sz="2700">
              <a:latin typeface="Calibri"/>
              <a:cs typeface="Calibri"/>
            </a:endParaRPr>
          </a:p>
          <a:p>
            <a:pPr marL="287020" marR="315595" indent="-274320">
              <a:lnSpc>
                <a:spcPct val="80000"/>
              </a:lnSpc>
              <a:spcBef>
                <a:spcPts val="65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15" dirty="0">
                <a:latin typeface="Calibri"/>
                <a:cs typeface="Calibri"/>
              </a:rPr>
              <a:t>proposal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25" dirty="0">
                <a:latin typeface="Calibri"/>
                <a:cs typeface="Calibri"/>
              </a:rPr>
              <a:t>State </a:t>
            </a:r>
            <a:r>
              <a:rPr sz="2700" spc="-10" dirty="0">
                <a:latin typeface="Calibri"/>
                <a:cs typeface="Calibri"/>
              </a:rPr>
              <a:t>Governments </a:t>
            </a:r>
            <a:r>
              <a:rPr sz="2700" spc="-25" dirty="0">
                <a:latin typeface="Calibri"/>
                <a:cs typeface="Calibri"/>
              </a:rPr>
              <a:t>for </a:t>
            </a:r>
            <a:r>
              <a:rPr sz="2700" dirty="0">
                <a:latin typeface="Calibri"/>
                <a:cs typeface="Calibri"/>
              </a:rPr>
              <a:t>these  </a:t>
            </a:r>
            <a:r>
              <a:rPr sz="2700" spc="-15" dirty="0">
                <a:latin typeface="Calibri"/>
                <a:cs typeface="Calibri"/>
              </a:rPr>
              <a:t>centres </a:t>
            </a:r>
            <a:r>
              <a:rPr sz="2700" spc="-10" dirty="0">
                <a:latin typeface="Calibri"/>
                <a:cs typeface="Calibri"/>
              </a:rPr>
              <a:t>must </a:t>
            </a:r>
            <a:r>
              <a:rPr sz="2700" spc="-5" dirty="0">
                <a:latin typeface="Calibri"/>
                <a:cs typeface="Calibri"/>
              </a:rPr>
              <a:t>include </a:t>
            </a:r>
            <a:r>
              <a:rPr sz="2700" spc="-10" dirty="0">
                <a:latin typeface="Calibri"/>
                <a:cs typeface="Calibri"/>
              </a:rPr>
              <a:t>definite </a:t>
            </a:r>
            <a:r>
              <a:rPr sz="2700" spc="-5" dirty="0">
                <a:latin typeface="Calibri"/>
                <a:cs typeface="Calibri"/>
              </a:rPr>
              <a:t>plan </a:t>
            </a:r>
            <a:r>
              <a:rPr sz="2700" dirty="0">
                <a:latin typeface="Calibri"/>
                <a:cs typeface="Calibri"/>
              </a:rPr>
              <a:t>with timelines </a:t>
            </a:r>
            <a:r>
              <a:rPr sz="2700" spc="-25" dirty="0">
                <a:latin typeface="Calibri"/>
                <a:cs typeface="Calibri"/>
              </a:rPr>
              <a:t>for  </a:t>
            </a:r>
            <a:r>
              <a:rPr sz="2700" spc="5" dirty="0">
                <a:latin typeface="Calibri"/>
                <a:cs typeface="Calibri"/>
              </a:rPr>
              <a:t>initiating/ </a:t>
            </a:r>
            <a:r>
              <a:rPr sz="2700" spc="-5" dirty="0">
                <a:latin typeface="Calibri"/>
                <a:cs typeface="Calibri"/>
              </a:rPr>
              <a:t>increasing </a:t>
            </a:r>
            <a:r>
              <a:rPr sz="2700" dirty="0">
                <a:latin typeface="Calibri"/>
                <a:cs typeface="Calibri"/>
              </a:rPr>
              <a:t>PG </a:t>
            </a:r>
            <a:r>
              <a:rPr sz="2700" spc="-15" dirty="0">
                <a:latin typeface="Calibri"/>
                <a:cs typeface="Calibri"/>
              </a:rPr>
              <a:t>courses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35" dirty="0">
                <a:latin typeface="Calibri"/>
                <a:cs typeface="Calibri"/>
              </a:rPr>
              <a:t>Psychiatry, </a:t>
            </a:r>
            <a:r>
              <a:rPr sz="2700" spc="-10" dirty="0">
                <a:latin typeface="Calibri"/>
                <a:cs typeface="Calibri"/>
              </a:rPr>
              <a:t>Clinical  </a:t>
            </a:r>
            <a:r>
              <a:rPr sz="2700" spc="-30" dirty="0">
                <a:latin typeface="Calibri"/>
                <a:cs typeface="Calibri"/>
              </a:rPr>
              <a:t>Psychology, </a:t>
            </a:r>
            <a:r>
              <a:rPr sz="2700" spc="-15" dirty="0">
                <a:latin typeface="Calibri"/>
                <a:cs typeface="Calibri"/>
              </a:rPr>
              <a:t>PSW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5" dirty="0">
                <a:latin typeface="Calibri"/>
                <a:cs typeface="Calibri"/>
              </a:rPr>
              <a:t>Psychiatric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Nursing.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098" y="461899"/>
            <a:ext cx="30035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10" dirty="0">
                <a:latin typeface="Calibri"/>
                <a:cs typeface="Calibri"/>
              </a:rPr>
              <a:t>Introduction: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43520" cy="4124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national </a:t>
            </a:r>
            <a:r>
              <a:rPr sz="3200" spc="-10" dirty="0">
                <a:latin typeface="Calibri"/>
                <a:cs typeface="Calibri"/>
              </a:rPr>
              <a:t>mental </a:t>
            </a:r>
            <a:r>
              <a:rPr sz="3200" dirty="0">
                <a:latin typeface="Calibri"/>
                <a:cs typeface="Calibri"/>
              </a:rPr>
              <a:t>health </a:t>
            </a:r>
            <a:r>
              <a:rPr sz="3200" spc="-15" dirty="0">
                <a:latin typeface="Calibri"/>
                <a:cs typeface="Calibri"/>
              </a:rPr>
              <a:t>program </a:t>
            </a:r>
            <a:r>
              <a:rPr sz="3200" spc="-70" dirty="0">
                <a:latin typeface="Calibri"/>
                <a:cs typeface="Calibri"/>
              </a:rPr>
              <a:t>(NMHP,  </a:t>
            </a:r>
            <a:r>
              <a:rPr sz="3200" dirty="0">
                <a:latin typeface="Calibri"/>
                <a:cs typeface="Calibri"/>
              </a:rPr>
              <a:t>1982) is run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government </a:t>
            </a:r>
            <a:r>
              <a:rPr sz="3200" dirty="0">
                <a:latin typeface="Calibri"/>
                <a:cs typeface="Calibri"/>
              </a:rPr>
              <a:t>of India </a:t>
            </a:r>
            <a:r>
              <a:rPr sz="3200" spc="-30" dirty="0">
                <a:latin typeface="Calibri"/>
                <a:cs typeface="Calibri"/>
              </a:rPr>
              <a:t>for  </a:t>
            </a:r>
            <a:r>
              <a:rPr sz="3200" dirty="0">
                <a:latin typeface="Calibri"/>
                <a:cs typeface="Calibri"/>
              </a:rPr>
              <a:t>MEETING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UNMET </a:t>
            </a:r>
            <a:r>
              <a:rPr sz="3200" b="1" dirty="0">
                <a:latin typeface="Calibri"/>
                <a:cs typeface="Calibri"/>
              </a:rPr>
              <a:t>NEEDS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mentally  </a:t>
            </a:r>
            <a:r>
              <a:rPr sz="3200" dirty="0">
                <a:latin typeface="Calibri"/>
                <a:cs typeface="Calibri"/>
              </a:rPr>
              <a:t>ill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people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23177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One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25" dirty="0">
                <a:latin typeface="Calibri"/>
                <a:cs typeface="Calibri"/>
              </a:rPr>
              <a:t>first </a:t>
            </a:r>
            <a:r>
              <a:rPr sz="3200" spc="-5" dirty="0">
                <a:latin typeface="Calibri"/>
                <a:cs typeface="Calibri"/>
              </a:rPr>
              <a:t>countries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5" dirty="0">
                <a:latin typeface="Calibri"/>
                <a:cs typeface="Calibri"/>
              </a:rPr>
              <a:t>developing  world </a:t>
            </a:r>
            <a:r>
              <a:rPr sz="3200" spc="-20" dirty="0">
                <a:latin typeface="Calibri"/>
                <a:cs typeface="Calibri"/>
              </a:rPr>
              <a:t>to formulate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national </a:t>
            </a:r>
            <a:r>
              <a:rPr sz="3200" spc="-10" dirty="0">
                <a:latin typeface="Calibri"/>
                <a:cs typeface="Calibri"/>
              </a:rPr>
              <a:t>mental </a:t>
            </a:r>
            <a:r>
              <a:rPr sz="3200" dirty="0">
                <a:latin typeface="Calibri"/>
                <a:cs typeface="Calibri"/>
              </a:rPr>
              <a:t>health  </a:t>
            </a:r>
            <a:r>
              <a:rPr sz="3200" spc="-15" dirty="0">
                <a:latin typeface="Calibri"/>
                <a:cs typeface="Calibri"/>
              </a:rPr>
              <a:t>program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885" y="384174"/>
            <a:ext cx="80276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9810" marR="5080" indent="-1007744">
              <a:lnSpc>
                <a:spcPct val="100000"/>
              </a:lnSpc>
              <a:spcBef>
                <a:spcPts val="95"/>
              </a:spcBef>
            </a:pPr>
            <a:r>
              <a:rPr sz="2800" i="0" spc="-5" dirty="0">
                <a:latin typeface="Calibri"/>
                <a:cs typeface="Calibri"/>
              </a:rPr>
              <a:t>B. </a:t>
            </a:r>
            <a:r>
              <a:rPr sz="2800" i="0" spc="-15" dirty="0">
                <a:latin typeface="Calibri"/>
                <a:cs typeface="Calibri"/>
              </a:rPr>
              <a:t>Setting </a:t>
            </a:r>
            <a:r>
              <a:rPr sz="2800" i="0" spc="-5" dirty="0">
                <a:latin typeface="Calibri"/>
                <a:cs typeface="Calibri"/>
              </a:rPr>
              <a:t>Up/ </a:t>
            </a:r>
            <a:r>
              <a:rPr sz="2800" i="0" spc="-10" dirty="0">
                <a:latin typeface="Calibri"/>
                <a:cs typeface="Calibri"/>
              </a:rPr>
              <a:t>Strengthening </a:t>
            </a:r>
            <a:r>
              <a:rPr sz="2800" i="0" spc="-5" dirty="0">
                <a:latin typeface="Calibri"/>
                <a:cs typeface="Calibri"/>
              </a:rPr>
              <a:t>PG </a:t>
            </a:r>
            <a:r>
              <a:rPr sz="2800" i="0" spc="-30" dirty="0">
                <a:latin typeface="Calibri"/>
                <a:cs typeface="Calibri"/>
              </a:rPr>
              <a:t>Training </a:t>
            </a:r>
            <a:r>
              <a:rPr sz="2800" i="0" spc="-10" dirty="0">
                <a:latin typeface="Calibri"/>
                <a:cs typeface="Calibri"/>
              </a:rPr>
              <a:t>Departments  </a:t>
            </a:r>
            <a:r>
              <a:rPr sz="2800" i="0" spc="-5" dirty="0">
                <a:latin typeface="Calibri"/>
                <a:cs typeface="Calibri"/>
              </a:rPr>
              <a:t>of </a:t>
            </a:r>
            <a:r>
              <a:rPr sz="2800" i="0" spc="-15" dirty="0">
                <a:latin typeface="Calibri"/>
                <a:cs typeface="Calibri"/>
              </a:rPr>
              <a:t>Mental </a:t>
            </a:r>
            <a:r>
              <a:rPr sz="2800" i="0" spc="-5" dirty="0">
                <a:latin typeface="Calibri"/>
                <a:cs typeface="Calibri"/>
              </a:rPr>
              <a:t>Health Specialities (Scheme</a:t>
            </a:r>
            <a:r>
              <a:rPr sz="2800" i="0" spc="120" dirty="0">
                <a:latin typeface="Calibri"/>
                <a:cs typeface="Calibri"/>
              </a:rPr>
              <a:t> </a:t>
            </a:r>
            <a:r>
              <a:rPr sz="2800" i="0" spc="-5" dirty="0">
                <a:latin typeface="Calibri"/>
                <a:cs typeface="Calibri"/>
              </a:rPr>
              <a:t>B)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29638"/>
            <a:ext cx="8011795" cy="405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provide </a:t>
            </a:r>
            <a:r>
              <a:rPr sz="2000" dirty="0">
                <a:latin typeface="Calibri"/>
                <a:cs typeface="Calibri"/>
              </a:rPr>
              <a:t>further </a:t>
            </a:r>
            <a:r>
              <a:rPr sz="2000" spc="-5" dirty="0">
                <a:latin typeface="Calibri"/>
                <a:cs typeface="Calibri"/>
              </a:rPr>
              <a:t>impetus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manpower </a:t>
            </a:r>
            <a:r>
              <a:rPr sz="2000" spc="-10" dirty="0">
                <a:latin typeface="Calibri"/>
                <a:cs typeface="Calibri"/>
              </a:rPr>
              <a:t>development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Health,  </a:t>
            </a:r>
            <a:r>
              <a:rPr sz="2000" spc="-10" dirty="0">
                <a:latin typeface="Calibri"/>
                <a:cs typeface="Calibri"/>
              </a:rPr>
              <a:t>Government </a:t>
            </a:r>
            <a:r>
              <a:rPr sz="2000" spc="-5" dirty="0">
                <a:latin typeface="Calibri"/>
                <a:cs typeface="Calibri"/>
              </a:rPr>
              <a:t>Medical Colleges/ Hospitals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supported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start </a:t>
            </a:r>
            <a:r>
              <a:rPr sz="2000" dirty="0">
                <a:latin typeface="Calibri"/>
                <a:cs typeface="Calibri"/>
              </a:rPr>
              <a:t>PG </a:t>
            </a:r>
            <a:r>
              <a:rPr sz="2000" spc="-10" dirty="0">
                <a:latin typeface="Calibri"/>
                <a:cs typeface="Calibri"/>
              </a:rPr>
              <a:t>courses 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increase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intake </a:t>
            </a:r>
            <a:r>
              <a:rPr sz="2000" dirty="0">
                <a:latin typeface="Calibri"/>
                <a:cs typeface="Calibri"/>
              </a:rPr>
              <a:t>capacity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PG </a:t>
            </a:r>
            <a:r>
              <a:rPr sz="2000" spc="-5" dirty="0">
                <a:latin typeface="Calibri"/>
                <a:cs typeface="Calibri"/>
              </a:rPr>
              <a:t>training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Mental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Health.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The support </a:t>
            </a:r>
            <a:r>
              <a:rPr sz="2000" spc="-15" dirty="0">
                <a:latin typeface="Calibri"/>
                <a:cs typeface="Calibri"/>
              </a:rPr>
              <a:t>involves </a:t>
            </a:r>
            <a:r>
              <a:rPr sz="2000" spc="-5" dirty="0">
                <a:latin typeface="Calibri"/>
                <a:cs typeface="Calibri"/>
              </a:rPr>
              <a:t>capital </a:t>
            </a:r>
            <a:r>
              <a:rPr sz="2000" spc="-10" dirty="0">
                <a:latin typeface="Calibri"/>
                <a:cs typeface="Calibri"/>
              </a:rPr>
              <a:t>work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endParaRPr sz="2000">
              <a:latin typeface="Calibri"/>
              <a:cs typeface="Calibri"/>
            </a:endParaRPr>
          </a:p>
          <a:p>
            <a:pPr marL="287020" marR="37211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342900" algn="l"/>
                <a:tab pos="343535" algn="l"/>
              </a:tabLst>
            </a:pPr>
            <a:r>
              <a:rPr dirty="0"/>
              <a:t>	</a:t>
            </a:r>
            <a:r>
              <a:rPr sz="2000" spc="-5" dirty="0">
                <a:latin typeface="Calibri"/>
                <a:cs typeface="Calibri"/>
              </a:rPr>
              <a:t>establishing/improving mental </a:t>
            </a:r>
            <a:r>
              <a:rPr sz="2000" dirty="0">
                <a:latin typeface="Calibri"/>
                <a:cs typeface="Calibri"/>
              </a:rPr>
              <a:t>health departments </a:t>
            </a:r>
            <a:r>
              <a:rPr sz="2000" spc="-20" dirty="0">
                <a:latin typeface="Calibri"/>
                <a:cs typeface="Calibri"/>
              </a:rPr>
              <a:t>(Psychiatry, </a:t>
            </a:r>
            <a:r>
              <a:rPr sz="2000" spc="-5" dirty="0">
                <a:latin typeface="Calibri"/>
                <a:cs typeface="Calibri"/>
              </a:rPr>
              <a:t>Clinical  </a:t>
            </a:r>
            <a:r>
              <a:rPr sz="2000" spc="-25" dirty="0">
                <a:latin typeface="Calibri"/>
                <a:cs typeface="Calibri"/>
              </a:rPr>
              <a:t>Psychology, </a:t>
            </a:r>
            <a:r>
              <a:rPr sz="2000" spc="-15" dirty="0">
                <a:latin typeface="Calibri"/>
                <a:cs typeface="Calibri"/>
              </a:rPr>
              <a:t>Psychiatric </a:t>
            </a:r>
            <a:r>
              <a:rPr sz="2000" dirty="0">
                <a:latin typeface="Calibri"/>
                <a:cs typeface="Calibri"/>
              </a:rPr>
              <a:t>Social </a:t>
            </a:r>
            <a:r>
              <a:rPr sz="2000" spc="-20" dirty="0">
                <a:latin typeface="Calibri"/>
                <a:cs typeface="Calibri"/>
              </a:rPr>
              <a:t>Work,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Psychiatric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Nursing),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equipments, </a:t>
            </a:r>
            <a:r>
              <a:rPr sz="2000" spc="-10" dirty="0">
                <a:latin typeface="Calibri"/>
                <a:cs typeface="Calibri"/>
              </a:rPr>
              <a:t>tools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basic </a:t>
            </a:r>
            <a:r>
              <a:rPr sz="2000" spc="-10" dirty="0">
                <a:latin typeface="Calibri"/>
                <a:cs typeface="Calibri"/>
              </a:rPr>
              <a:t>infrastructure,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"/>
              <a:tabLst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support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engaging </a:t>
            </a:r>
            <a:r>
              <a:rPr sz="2000" spc="-10" dirty="0">
                <a:latin typeface="Calibri"/>
                <a:cs typeface="Calibri"/>
              </a:rPr>
              <a:t>required/deficient </a:t>
            </a:r>
            <a:r>
              <a:rPr sz="2000" spc="-5" dirty="0">
                <a:latin typeface="Calibri"/>
                <a:cs typeface="Calibri"/>
              </a:rPr>
              <a:t>faculty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starting/enhancing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courses.</a:t>
            </a:r>
            <a:endParaRPr sz="2000">
              <a:latin typeface="Calibri"/>
              <a:cs typeface="Calibri"/>
            </a:endParaRPr>
          </a:p>
          <a:p>
            <a:pPr marL="287020" marR="803275" indent="-274320">
              <a:lnSpc>
                <a:spcPct val="100000"/>
              </a:lnSpc>
              <a:spcBef>
                <a:spcPts val="484"/>
              </a:spcBef>
              <a:buClr>
                <a:srgbClr val="9BBA58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The support of up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Rs. 51 lacs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Rs. 1 </a:t>
            </a:r>
            <a:r>
              <a:rPr sz="2000" spc="-15" dirty="0">
                <a:latin typeface="Calibri"/>
                <a:cs typeface="Calibri"/>
              </a:rPr>
              <a:t>crore </a:t>
            </a:r>
            <a:r>
              <a:rPr sz="2000" spc="-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PG </a:t>
            </a:r>
            <a:r>
              <a:rPr sz="2000" spc="-5" dirty="0">
                <a:latin typeface="Calibri"/>
                <a:cs typeface="Calibri"/>
              </a:rPr>
              <a:t>department </a:t>
            </a:r>
            <a:r>
              <a:rPr sz="2000" dirty="0">
                <a:latin typeface="Calibri"/>
                <a:cs typeface="Calibri"/>
              </a:rPr>
              <a:t>is  </a:t>
            </a:r>
            <a:r>
              <a:rPr sz="2000" spc="-10" dirty="0">
                <a:latin typeface="Calibri"/>
                <a:cs typeface="Calibri"/>
              </a:rPr>
              <a:t>available.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70685"/>
            <a:ext cx="7902575" cy="44710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44780" indent="-342900" algn="just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Based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evaluation conducted by </a:t>
            </a:r>
            <a:r>
              <a:rPr sz="2700" dirty="0">
                <a:latin typeface="Calibri"/>
                <a:cs typeface="Calibri"/>
              </a:rPr>
              <a:t>ICMR in 2008  and </a:t>
            </a:r>
            <a:r>
              <a:rPr sz="2700" spc="-10" dirty="0">
                <a:latin typeface="Calibri"/>
                <a:cs typeface="Calibri"/>
              </a:rPr>
              <a:t>feedback received </a:t>
            </a:r>
            <a:r>
              <a:rPr sz="2700" spc="-20" dirty="0">
                <a:latin typeface="Calibri"/>
                <a:cs typeface="Calibri"/>
              </a:rPr>
              <a:t>from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series of </a:t>
            </a:r>
            <a:r>
              <a:rPr sz="2700" spc="-10" dirty="0">
                <a:latin typeface="Calibri"/>
                <a:cs typeface="Calibri"/>
              </a:rPr>
              <a:t>consultations  </a:t>
            </a:r>
            <a:r>
              <a:rPr sz="2700" spc="-5" dirty="0">
                <a:latin typeface="Calibri"/>
                <a:cs typeface="Calibri"/>
              </a:rPr>
              <a:t>DMHP has now </a:t>
            </a:r>
            <a:r>
              <a:rPr sz="2700" spc="-15" dirty="0">
                <a:latin typeface="Calibri"/>
                <a:cs typeface="Calibri"/>
              </a:rPr>
              <a:t>incorporated </a:t>
            </a:r>
            <a:r>
              <a:rPr sz="2700" spc="-10" dirty="0">
                <a:latin typeface="Calibri"/>
                <a:cs typeface="Calibri"/>
              </a:rPr>
              <a:t>promotive </a:t>
            </a:r>
            <a:r>
              <a:rPr sz="2700" dirty="0">
                <a:latin typeface="Calibri"/>
                <a:cs typeface="Calibri"/>
              </a:rPr>
              <a:t>&amp; </a:t>
            </a:r>
            <a:r>
              <a:rPr sz="2700" spc="-15" dirty="0">
                <a:latin typeface="Calibri"/>
                <a:cs typeface="Calibri"/>
              </a:rPr>
              <a:t>preventive  </a:t>
            </a:r>
            <a:r>
              <a:rPr sz="2700" dirty="0">
                <a:latin typeface="Calibri"/>
                <a:cs typeface="Calibri"/>
              </a:rPr>
              <a:t>activities </a:t>
            </a:r>
            <a:r>
              <a:rPr sz="2700" spc="-20" dirty="0">
                <a:latin typeface="Calibri"/>
                <a:cs typeface="Calibri"/>
              </a:rPr>
              <a:t>for </a:t>
            </a:r>
            <a:r>
              <a:rPr sz="2700" spc="-5" dirty="0">
                <a:latin typeface="Calibri"/>
                <a:cs typeface="Calibri"/>
              </a:rPr>
              <a:t>positive </a:t>
            </a:r>
            <a:r>
              <a:rPr sz="2700" spc="-15" dirty="0">
                <a:latin typeface="Calibri"/>
                <a:cs typeface="Calibri"/>
              </a:rPr>
              <a:t>mental </a:t>
            </a:r>
            <a:r>
              <a:rPr sz="2700" spc="-5" dirty="0">
                <a:latin typeface="Calibri"/>
                <a:cs typeface="Calibri"/>
              </a:rPr>
              <a:t>health </a:t>
            </a:r>
            <a:r>
              <a:rPr sz="2700" dirty="0">
                <a:latin typeface="Calibri"/>
                <a:cs typeface="Calibri"/>
              </a:rPr>
              <a:t>which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includes: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Wingdings"/>
              <a:buChar char=""/>
              <a:tabLst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School </a:t>
            </a:r>
            <a:r>
              <a:rPr sz="2700" spc="-10" dirty="0">
                <a:latin typeface="Calibri"/>
                <a:cs typeface="Calibri"/>
              </a:rPr>
              <a:t>mental </a:t>
            </a:r>
            <a:r>
              <a:rPr sz="2700" spc="-5" dirty="0">
                <a:latin typeface="Calibri"/>
                <a:cs typeface="Calibri"/>
              </a:rPr>
              <a:t>health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service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920"/>
              </a:lnSpc>
              <a:spcBef>
                <a:spcPts val="690"/>
              </a:spcBef>
              <a:buFont typeface="Wingdings"/>
              <a:buChar char=""/>
              <a:tabLst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College counseling </a:t>
            </a:r>
            <a:r>
              <a:rPr sz="2700" dirty="0">
                <a:latin typeface="Calibri"/>
                <a:cs typeface="Calibri"/>
              </a:rPr>
              <a:t>services: </a:t>
            </a:r>
            <a:r>
              <a:rPr sz="2700" spc="-10" dirty="0">
                <a:latin typeface="Calibri"/>
                <a:cs typeface="Calibri"/>
              </a:rPr>
              <a:t>through </a:t>
            </a:r>
            <a:r>
              <a:rPr sz="2700" spc="-15" dirty="0">
                <a:latin typeface="Calibri"/>
                <a:cs typeface="Calibri"/>
              </a:rPr>
              <a:t>trained </a:t>
            </a:r>
            <a:r>
              <a:rPr sz="2700" spc="-10" dirty="0">
                <a:latin typeface="Calibri"/>
                <a:cs typeface="Calibri"/>
              </a:rPr>
              <a:t>teachers/  counselors</a:t>
            </a:r>
            <a:endParaRPr sz="2700">
              <a:latin typeface="Calibri"/>
              <a:cs typeface="Calibri"/>
            </a:endParaRPr>
          </a:p>
          <a:p>
            <a:pPr marL="355600" marR="528320" indent="-342900">
              <a:lnSpc>
                <a:spcPts val="2920"/>
              </a:lnSpc>
              <a:spcBef>
                <a:spcPts val="640"/>
              </a:spcBef>
              <a:buFont typeface="Wingdings"/>
              <a:buChar char=""/>
              <a:tabLst>
                <a:tab pos="355600" algn="l"/>
              </a:tabLst>
            </a:pPr>
            <a:r>
              <a:rPr sz="2700" spc="-30" dirty="0">
                <a:latin typeface="Calibri"/>
                <a:cs typeface="Calibri"/>
              </a:rPr>
              <a:t>Work </a:t>
            </a:r>
            <a:r>
              <a:rPr sz="2700" dirty="0">
                <a:latin typeface="Calibri"/>
                <a:cs typeface="Calibri"/>
              </a:rPr>
              <a:t>place </a:t>
            </a:r>
            <a:r>
              <a:rPr sz="2700" spc="-15" dirty="0">
                <a:latin typeface="Calibri"/>
                <a:cs typeface="Calibri"/>
              </a:rPr>
              <a:t>stress </a:t>
            </a:r>
            <a:r>
              <a:rPr sz="2700" spc="-5" dirty="0">
                <a:latin typeface="Calibri"/>
                <a:cs typeface="Calibri"/>
              </a:rPr>
              <a:t>management: </a:t>
            </a:r>
            <a:r>
              <a:rPr sz="2700" spc="-15" dirty="0">
                <a:latin typeface="Calibri"/>
                <a:cs typeface="Calibri"/>
              </a:rPr>
              <a:t>formal </a:t>
            </a:r>
            <a:r>
              <a:rPr sz="2700" dirty="0">
                <a:latin typeface="Calibri"/>
                <a:cs typeface="Calibri"/>
              </a:rPr>
              <a:t>&amp; </a:t>
            </a:r>
            <a:r>
              <a:rPr sz="2700" spc="-10" dirty="0">
                <a:latin typeface="Calibri"/>
                <a:cs typeface="Calibri"/>
              </a:rPr>
              <a:t>informal  </a:t>
            </a:r>
            <a:r>
              <a:rPr sz="2700" spc="-40" dirty="0">
                <a:latin typeface="Calibri"/>
                <a:cs typeface="Calibri"/>
              </a:rPr>
              <a:t>sector, </a:t>
            </a:r>
            <a:r>
              <a:rPr sz="2700" spc="-5" dirty="0">
                <a:latin typeface="Calibri"/>
                <a:cs typeface="Calibri"/>
              </a:rPr>
              <a:t>including </a:t>
            </a:r>
            <a:r>
              <a:rPr sz="2700" spc="-15" dirty="0">
                <a:latin typeface="Calibri"/>
                <a:cs typeface="Calibri"/>
              </a:rPr>
              <a:t>farmers, </a:t>
            </a:r>
            <a:r>
              <a:rPr sz="2700" spc="-5" dirty="0">
                <a:latin typeface="Calibri"/>
                <a:cs typeface="Calibri"/>
              </a:rPr>
              <a:t>women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etc</a:t>
            </a:r>
            <a:endParaRPr sz="2700">
              <a:latin typeface="Calibri"/>
              <a:cs typeface="Calibri"/>
            </a:endParaRPr>
          </a:p>
          <a:p>
            <a:pPr marL="355600" marR="492125" indent="-342900">
              <a:lnSpc>
                <a:spcPts val="2920"/>
              </a:lnSpc>
              <a:spcBef>
                <a:spcPts val="640"/>
              </a:spcBef>
              <a:buFont typeface="Wingdings"/>
              <a:buChar char=""/>
              <a:tabLst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Suicide </a:t>
            </a:r>
            <a:r>
              <a:rPr sz="2700" spc="-10" dirty="0">
                <a:latin typeface="Calibri"/>
                <a:cs typeface="Calibri"/>
              </a:rPr>
              <a:t>prevention </a:t>
            </a:r>
            <a:r>
              <a:rPr sz="2700" dirty="0">
                <a:latin typeface="Calibri"/>
                <a:cs typeface="Calibri"/>
              </a:rPr>
              <a:t>services: </a:t>
            </a:r>
            <a:r>
              <a:rPr sz="2700" spc="-10" dirty="0">
                <a:latin typeface="Calibri"/>
                <a:cs typeface="Calibri"/>
              </a:rPr>
              <a:t>counceling center </a:t>
            </a:r>
            <a:r>
              <a:rPr sz="2700" spc="-15" dirty="0">
                <a:latin typeface="Calibri"/>
                <a:cs typeface="Calibri"/>
              </a:rPr>
              <a:t>at  </a:t>
            </a:r>
            <a:r>
              <a:rPr sz="2700" spc="-5" dirty="0">
                <a:latin typeface="Calibri"/>
                <a:cs typeface="Calibri"/>
              </a:rPr>
              <a:t>district level, </a:t>
            </a:r>
            <a:r>
              <a:rPr sz="2700" spc="-10" dirty="0">
                <a:latin typeface="Calibri"/>
                <a:cs typeface="Calibri"/>
              </a:rPr>
              <a:t>sensitization workshops, IEC,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helpline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6642" y="461899"/>
            <a:ext cx="6884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5" dirty="0">
                <a:latin typeface="Calibri"/>
                <a:cs typeface="Calibri"/>
              </a:rPr>
              <a:t>School </a:t>
            </a:r>
            <a:r>
              <a:rPr sz="4400" b="0" i="0" spc="-15" dirty="0">
                <a:latin typeface="Calibri"/>
                <a:cs typeface="Calibri"/>
              </a:rPr>
              <a:t>mental </a:t>
            </a:r>
            <a:r>
              <a:rPr sz="4400" b="0" i="0" spc="-5" dirty="0">
                <a:latin typeface="Calibri"/>
                <a:cs typeface="Calibri"/>
              </a:rPr>
              <a:t>health</a:t>
            </a:r>
            <a:r>
              <a:rPr sz="4400" b="0" i="0" spc="-35" dirty="0">
                <a:latin typeface="Calibri"/>
                <a:cs typeface="Calibri"/>
              </a:rPr>
              <a:t> </a:t>
            </a:r>
            <a:r>
              <a:rPr sz="4400" b="0" i="0" spc="-25" dirty="0">
                <a:latin typeface="Calibri"/>
                <a:cs typeface="Calibri"/>
              </a:rPr>
              <a:t>program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3907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 2010, this </a:t>
            </a:r>
            <a:r>
              <a:rPr sz="3200" spc="-15" dirty="0">
                <a:latin typeface="Calibri"/>
                <a:cs typeface="Calibri"/>
              </a:rPr>
              <a:t>program </a:t>
            </a:r>
            <a:r>
              <a:rPr sz="3200" spc="-5" dirty="0">
                <a:latin typeface="Calibri"/>
                <a:cs typeface="Calibri"/>
              </a:rPr>
              <a:t>has been sanctioned </a:t>
            </a:r>
            <a:r>
              <a:rPr sz="3200" spc="-20" dirty="0">
                <a:latin typeface="Calibri"/>
                <a:cs typeface="Calibri"/>
              </a:rPr>
              <a:t>to  </a:t>
            </a:r>
            <a:r>
              <a:rPr sz="3200" spc="-5" dirty="0">
                <a:latin typeface="Calibri"/>
                <a:cs typeface="Calibri"/>
              </a:rPr>
              <a:t>be implemented </a:t>
            </a:r>
            <a:r>
              <a:rPr sz="3200" dirty="0">
                <a:latin typeface="Calibri"/>
                <a:cs typeface="Calibri"/>
              </a:rPr>
              <a:t>in all </a:t>
            </a:r>
            <a:r>
              <a:rPr sz="3200" spc="-5" dirty="0">
                <a:latin typeface="Calibri"/>
                <a:cs typeface="Calibri"/>
              </a:rPr>
              <a:t>DMHP districts </a:t>
            </a:r>
            <a:r>
              <a:rPr sz="3200" dirty="0">
                <a:latin typeface="Calibri"/>
                <a:cs typeface="Calibri"/>
              </a:rPr>
              <a:t>in the  </a:t>
            </a:r>
            <a:r>
              <a:rPr sz="3200" spc="-10" dirty="0">
                <a:latin typeface="Calibri"/>
                <a:cs typeface="Calibri"/>
              </a:rPr>
              <a:t>country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0408" y="461899"/>
            <a:ext cx="41236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Calibri"/>
                <a:cs typeface="Calibri"/>
              </a:rPr>
              <a:t>Aims </a:t>
            </a:r>
            <a:r>
              <a:rPr sz="4400" b="0" i="0" spc="-5" dirty="0">
                <a:latin typeface="Calibri"/>
                <a:cs typeface="Calibri"/>
              </a:rPr>
              <a:t>of </a:t>
            </a:r>
            <a:r>
              <a:rPr sz="4400" b="0" i="0" dirty="0">
                <a:latin typeface="Calibri"/>
                <a:cs typeface="Calibri"/>
              </a:rPr>
              <a:t>the</a:t>
            </a:r>
            <a:r>
              <a:rPr sz="4400" b="0" i="0" spc="-45" dirty="0">
                <a:latin typeface="Calibri"/>
                <a:cs typeface="Calibri"/>
              </a:rPr>
              <a:t> </a:t>
            </a:r>
            <a:r>
              <a:rPr sz="4400" b="0" i="0" spc="-5" dirty="0">
                <a:latin typeface="Calibri"/>
                <a:cs typeface="Calibri"/>
              </a:rPr>
              <a:t>SMHP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8027670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349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Provide </a:t>
            </a:r>
            <a:r>
              <a:rPr sz="2800" b="1" spc="-5" dirty="0">
                <a:latin typeface="Calibri"/>
                <a:cs typeface="Calibri"/>
              </a:rPr>
              <a:t>Class </a:t>
            </a:r>
            <a:r>
              <a:rPr sz="2800" b="1" spc="-40" dirty="0">
                <a:latin typeface="Calibri"/>
                <a:cs typeface="Calibri"/>
              </a:rPr>
              <a:t>Teachers </a:t>
            </a:r>
            <a:r>
              <a:rPr sz="2800" b="1" spc="-5" dirty="0">
                <a:latin typeface="Calibri"/>
                <a:cs typeface="Calibri"/>
              </a:rPr>
              <a:t>with </a:t>
            </a:r>
            <a:r>
              <a:rPr sz="2800" b="1" spc="-10" dirty="0">
                <a:latin typeface="Calibri"/>
                <a:cs typeface="Calibri"/>
              </a:rPr>
              <a:t>Knowledge </a:t>
            </a:r>
            <a:r>
              <a:rPr sz="2800" b="1" spc="-5" dirty="0">
                <a:latin typeface="Calibri"/>
                <a:cs typeface="Calibri"/>
              </a:rPr>
              <a:t>and Skills </a:t>
            </a:r>
            <a:r>
              <a:rPr sz="2800" b="1" spc="-15" dirty="0">
                <a:latin typeface="Calibri"/>
                <a:cs typeface="Calibri"/>
              </a:rPr>
              <a:t>to  </a:t>
            </a:r>
            <a:r>
              <a:rPr sz="2800" b="1" spc="-5" dirty="0">
                <a:latin typeface="Calibri"/>
                <a:cs typeface="Calibri"/>
              </a:rPr>
              <a:t>Identify Emotional, Conduct </a:t>
            </a:r>
            <a:r>
              <a:rPr sz="2800" b="1" spc="-10" dirty="0">
                <a:latin typeface="Calibri"/>
                <a:cs typeface="Calibri"/>
              </a:rPr>
              <a:t>Problems </a:t>
            </a:r>
            <a:r>
              <a:rPr sz="2800" b="1" spc="-5" dirty="0">
                <a:latin typeface="Calibri"/>
                <a:cs typeface="Calibri"/>
              </a:rPr>
              <a:t>in their  </a:t>
            </a:r>
            <a:r>
              <a:rPr sz="2800" b="1" spc="-10" dirty="0">
                <a:latin typeface="Calibri"/>
                <a:cs typeface="Calibri"/>
              </a:rPr>
              <a:t>students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Provide </a:t>
            </a:r>
            <a:r>
              <a:rPr sz="2800" b="1" spc="-10" dirty="0">
                <a:latin typeface="Calibri"/>
                <a:cs typeface="Calibri"/>
              </a:rPr>
              <a:t>Class </a:t>
            </a:r>
            <a:r>
              <a:rPr sz="2800" b="1" spc="-40" dirty="0">
                <a:latin typeface="Calibri"/>
                <a:cs typeface="Calibri"/>
              </a:rPr>
              <a:t>Teachers </a:t>
            </a:r>
            <a:r>
              <a:rPr sz="2800" b="1" spc="-5" dirty="0">
                <a:latin typeface="Calibri"/>
                <a:cs typeface="Calibri"/>
              </a:rPr>
              <a:t>with a </a:t>
            </a:r>
            <a:r>
              <a:rPr sz="2800" b="1" spc="-25" dirty="0">
                <a:latin typeface="Calibri"/>
                <a:cs typeface="Calibri"/>
              </a:rPr>
              <a:t>system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25" dirty="0">
                <a:latin typeface="Calibri"/>
                <a:cs typeface="Calibri"/>
              </a:rPr>
              <a:t>referral </a:t>
            </a:r>
            <a:r>
              <a:rPr sz="2800" b="1" spc="-20" dirty="0">
                <a:latin typeface="Calibri"/>
                <a:cs typeface="Calibri"/>
              </a:rPr>
              <a:t>for  </a:t>
            </a:r>
            <a:r>
              <a:rPr sz="2800" b="1" spc="-10" dirty="0">
                <a:latin typeface="Calibri"/>
                <a:cs typeface="Calibri"/>
              </a:rPr>
              <a:t>students </a:t>
            </a:r>
            <a:r>
              <a:rPr sz="2800" b="1" spc="-5" dirty="0">
                <a:latin typeface="Calibri"/>
                <a:cs typeface="Calibri"/>
              </a:rPr>
              <a:t>with </a:t>
            </a:r>
            <a:r>
              <a:rPr sz="2800" b="1" spc="-15" dirty="0">
                <a:latin typeface="Calibri"/>
                <a:cs typeface="Calibri"/>
              </a:rPr>
              <a:t>psychological </a:t>
            </a:r>
            <a:r>
              <a:rPr sz="2800" b="1" spc="-5" dirty="0">
                <a:latin typeface="Calibri"/>
                <a:cs typeface="Calibri"/>
              </a:rPr>
              <a:t>problems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5" dirty="0">
                <a:latin typeface="Calibri"/>
                <a:cs typeface="Calibri"/>
              </a:rPr>
              <a:t>the District  </a:t>
            </a:r>
            <a:r>
              <a:rPr sz="2800" b="1" spc="-15" dirty="0">
                <a:latin typeface="Calibri"/>
                <a:cs typeface="Calibri"/>
              </a:rPr>
              <a:t>Mental </a:t>
            </a:r>
            <a:r>
              <a:rPr sz="2800" b="1" spc="-5" dirty="0">
                <a:latin typeface="Calibri"/>
                <a:cs typeface="Calibri"/>
              </a:rPr>
              <a:t>Health </a:t>
            </a:r>
            <a:r>
              <a:rPr sz="2800" b="1" spc="-70" dirty="0">
                <a:latin typeface="Calibri"/>
                <a:cs typeface="Calibri"/>
              </a:rPr>
              <a:t>Team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inputs and</a:t>
            </a:r>
            <a:r>
              <a:rPr sz="2800" b="1" spc="229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treatment.</a:t>
            </a:r>
            <a:endParaRPr sz="2800">
              <a:latin typeface="Calibri"/>
              <a:cs typeface="Calibri"/>
            </a:endParaRPr>
          </a:p>
          <a:p>
            <a:pPr marL="355600" marR="70929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Provide </a:t>
            </a:r>
            <a:r>
              <a:rPr sz="2800" b="1" spc="-10" dirty="0">
                <a:latin typeface="Calibri"/>
                <a:cs typeface="Calibri"/>
              </a:rPr>
              <a:t>Class </a:t>
            </a:r>
            <a:r>
              <a:rPr sz="2800" b="1" spc="-40" dirty="0">
                <a:latin typeface="Calibri"/>
                <a:cs typeface="Calibri"/>
              </a:rPr>
              <a:t>Teachers </a:t>
            </a:r>
            <a:r>
              <a:rPr sz="2800" b="1" spc="-5" dirty="0">
                <a:latin typeface="Calibri"/>
                <a:cs typeface="Calibri"/>
              </a:rPr>
              <a:t>with </a:t>
            </a:r>
            <a:r>
              <a:rPr sz="2800" b="1" spc="-15" dirty="0">
                <a:latin typeface="Calibri"/>
                <a:cs typeface="Calibri"/>
              </a:rPr>
              <a:t>Facilitative </a:t>
            </a:r>
            <a:r>
              <a:rPr sz="2800" b="1" spc="-5" dirty="0">
                <a:latin typeface="Calibri"/>
                <a:cs typeface="Calibri"/>
              </a:rPr>
              <a:t>Skills </a:t>
            </a:r>
            <a:r>
              <a:rPr sz="2800" b="1" spc="-15" dirty="0">
                <a:latin typeface="Calibri"/>
                <a:cs typeface="Calibri"/>
              </a:rPr>
              <a:t>to  Promote Life </a:t>
            </a:r>
            <a:r>
              <a:rPr sz="2800" b="1" spc="-5" dirty="0">
                <a:latin typeface="Calibri"/>
                <a:cs typeface="Calibri"/>
              </a:rPr>
              <a:t>Skills among their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Students.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261"/>
            <a:ext cx="764730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5" dirty="0">
                <a:latin typeface="Calibri"/>
                <a:cs typeface="Calibri"/>
              </a:rPr>
              <a:t>life </a:t>
            </a:r>
            <a:r>
              <a:rPr sz="3200" spc="-5" dirty="0">
                <a:latin typeface="Calibri"/>
                <a:cs typeface="Calibri"/>
              </a:rPr>
              <a:t>skills </a:t>
            </a:r>
            <a:r>
              <a:rPr sz="3200" dirty="0">
                <a:latin typeface="Calibri"/>
                <a:cs typeface="Calibri"/>
              </a:rPr>
              <a:t>which need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taught at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school </a:t>
            </a:r>
            <a:r>
              <a:rPr sz="3200" spc="-10" dirty="0">
                <a:latin typeface="Calibri"/>
                <a:cs typeface="Calibri"/>
              </a:rPr>
              <a:t>level </a:t>
            </a:r>
            <a:r>
              <a:rPr sz="3200" dirty="0">
                <a:latin typeface="Calibri"/>
                <a:cs typeface="Calibri"/>
              </a:rPr>
              <a:t>especially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adolescent as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0" dirty="0">
                <a:latin typeface="Calibri"/>
                <a:cs typeface="Calibri"/>
              </a:rPr>
              <a:t>Critical </a:t>
            </a:r>
            <a:r>
              <a:rPr sz="3200" spc="-5" dirty="0">
                <a:latin typeface="Calibri"/>
                <a:cs typeface="Calibri"/>
              </a:rPr>
              <a:t>thinking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10" dirty="0">
                <a:latin typeface="Calibri"/>
                <a:cs typeface="Calibri"/>
              </a:rPr>
              <a:t>creative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thinking</a:t>
            </a:r>
            <a:endParaRPr sz="3200">
              <a:latin typeface="Calibri"/>
              <a:cs typeface="Calibri"/>
            </a:endParaRPr>
          </a:p>
          <a:p>
            <a:pPr marL="375920" indent="-36322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5" dirty="0">
                <a:latin typeface="Calibri"/>
                <a:cs typeface="Calibri"/>
              </a:rPr>
              <a:t>Decision </a:t>
            </a:r>
            <a:r>
              <a:rPr sz="3200" dirty="0">
                <a:latin typeface="Calibri"/>
                <a:cs typeface="Calibri"/>
              </a:rPr>
              <a:t>making &amp; </a:t>
            </a:r>
            <a:r>
              <a:rPr sz="3200" spc="-10" dirty="0">
                <a:latin typeface="Calibri"/>
                <a:cs typeface="Calibri"/>
              </a:rPr>
              <a:t>problem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solving</a:t>
            </a:r>
            <a:endParaRPr sz="3200">
              <a:latin typeface="Calibri"/>
              <a:cs typeface="Calibri"/>
            </a:endParaRPr>
          </a:p>
          <a:p>
            <a:pPr marL="355600" marR="1090930" indent="-34290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5" dirty="0">
                <a:latin typeface="Calibri"/>
                <a:cs typeface="Calibri"/>
              </a:rPr>
              <a:t>Communication skills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10" dirty="0">
                <a:latin typeface="Calibri"/>
                <a:cs typeface="Calibri"/>
              </a:rPr>
              <a:t>interpersonal  </a:t>
            </a:r>
            <a:r>
              <a:rPr sz="3200" spc="-5" dirty="0">
                <a:latin typeface="Calibri"/>
                <a:cs typeface="Calibri"/>
              </a:rPr>
              <a:t>relations</a:t>
            </a:r>
            <a:endParaRPr sz="3200">
              <a:latin typeface="Calibri"/>
              <a:cs typeface="Calibri"/>
            </a:endParaRPr>
          </a:p>
          <a:p>
            <a:pPr marL="375920" indent="-363220">
              <a:lnSpc>
                <a:spcPct val="100000"/>
              </a:lnSpc>
              <a:spcBef>
                <a:spcPts val="76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5" dirty="0">
                <a:latin typeface="Calibri"/>
                <a:cs typeface="Calibri"/>
              </a:rPr>
              <a:t>Coping </a:t>
            </a:r>
            <a:r>
              <a:rPr sz="3200" dirty="0">
                <a:latin typeface="Calibri"/>
                <a:cs typeface="Calibri"/>
              </a:rPr>
              <a:t>with emotion &amp;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stress</a:t>
            </a:r>
            <a:endParaRPr sz="3200">
              <a:latin typeface="Calibri"/>
              <a:cs typeface="Calibri"/>
            </a:endParaRPr>
          </a:p>
          <a:p>
            <a:pPr marL="375920" indent="-363220">
              <a:lnSpc>
                <a:spcPct val="100000"/>
              </a:lnSpc>
              <a:spcBef>
                <a:spcPts val="77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Calibri"/>
                <a:cs typeface="Calibri"/>
              </a:rPr>
              <a:t>Self </a:t>
            </a:r>
            <a:r>
              <a:rPr sz="3200" spc="-10" dirty="0">
                <a:latin typeface="Calibri"/>
                <a:cs typeface="Calibri"/>
              </a:rPr>
              <a:t>awareness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15" dirty="0">
                <a:latin typeface="Calibri"/>
                <a:cs typeface="Calibri"/>
              </a:rPr>
              <a:t>empathy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6489"/>
            <a:ext cx="8074659" cy="492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Urban 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mental </a:t>
            </a: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health</a:t>
            </a:r>
            <a:r>
              <a:rPr sz="30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care</a:t>
            </a:r>
            <a:endParaRPr sz="3000">
              <a:latin typeface="Calibri"/>
              <a:cs typeface="Calibri"/>
            </a:endParaRPr>
          </a:p>
          <a:p>
            <a:pPr marL="756285" marR="5080" lvl="1" indent="-286385" algn="just">
              <a:lnSpc>
                <a:spcPts val="25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Use of </a:t>
            </a:r>
            <a:r>
              <a:rPr sz="2600" b="1" spc="-15" dirty="0">
                <a:latin typeface="Calibri"/>
                <a:cs typeface="Calibri"/>
              </a:rPr>
              <a:t>existing </a:t>
            </a:r>
            <a:r>
              <a:rPr sz="2600" b="1" dirty="0">
                <a:latin typeface="Calibri"/>
                <a:cs typeface="Calibri"/>
              </a:rPr>
              <a:t>public health </a:t>
            </a:r>
            <a:r>
              <a:rPr sz="2600" b="1" spc="-10" dirty="0">
                <a:latin typeface="Calibri"/>
                <a:cs typeface="Calibri"/>
              </a:rPr>
              <a:t>care </a:t>
            </a:r>
            <a:r>
              <a:rPr sz="2600" b="1" spc="-15" dirty="0">
                <a:latin typeface="Calibri"/>
                <a:cs typeface="Calibri"/>
              </a:rPr>
              <a:t>infrastructure </a:t>
            </a:r>
            <a:r>
              <a:rPr sz="2600" spc="-5" dirty="0">
                <a:latin typeface="Calibri"/>
                <a:cs typeface="Calibri"/>
              </a:rPr>
              <a:t>such  </a:t>
            </a:r>
            <a:r>
              <a:rPr sz="2600" dirty="0">
                <a:latin typeface="Calibri"/>
                <a:cs typeface="Calibri"/>
              </a:rPr>
              <a:t>as </a:t>
            </a:r>
            <a:r>
              <a:rPr sz="2600" spc="-5" dirty="0">
                <a:latin typeface="Calibri"/>
                <a:cs typeface="Calibri"/>
              </a:rPr>
              <a:t>Municipality </a:t>
            </a:r>
            <a:r>
              <a:rPr sz="2600" spc="-10" dirty="0">
                <a:latin typeface="Calibri"/>
                <a:cs typeface="Calibri"/>
              </a:rPr>
              <a:t>hospitals/ Corporation hospital/ </a:t>
            </a:r>
            <a:r>
              <a:rPr sz="2600" spc="-5" dirty="0">
                <a:latin typeface="Calibri"/>
                <a:cs typeface="Calibri"/>
              </a:rPr>
              <a:t>other  Specialty hospitals, </a:t>
            </a:r>
            <a:r>
              <a:rPr sz="2600" spc="-10" dirty="0">
                <a:latin typeface="Calibri"/>
                <a:cs typeface="Calibri"/>
              </a:rPr>
              <a:t>Mental hospitals and </a:t>
            </a:r>
            <a:r>
              <a:rPr sz="2600" spc="-5" dirty="0">
                <a:latin typeface="Calibri"/>
                <a:cs typeface="Calibri"/>
              </a:rPr>
              <a:t>Medical  </a:t>
            </a:r>
            <a:r>
              <a:rPr sz="2600" spc="-10" dirty="0">
                <a:latin typeface="Calibri"/>
                <a:cs typeface="Calibri"/>
              </a:rPr>
              <a:t>college hospitals</a:t>
            </a:r>
            <a:endParaRPr sz="2600">
              <a:latin typeface="Calibri"/>
              <a:cs typeface="Calibri"/>
            </a:endParaRPr>
          </a:p>
          <a:p>
            <a:pPr marL="756285" marR="5080" lvl="1" indent="-286385" algn="just">
              <a:lnSpc>
                <a:spcPts val="2500"/>
              </a:lnSpc>
              <a:spcBef>
                <a:spcPts val="6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25" dirty="0">
                <a:latin typeface="Calibri"/>
                <a:cs typeface="Calibri"/>
              </a:rPr>
              <a:t>Volunteers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5" dirty="0">
                <a:latin typeface="Calibri"/>
                <a:cs typeface="Calibri"/>
              </a:rPr>
              <a:t>extensive </a:t>
            </a:r>
            <a:r>
              <a:rPr sz="2600" b="1" spc="-5" dirty="0">
                <a:latin typeface="Calibri"/>
                <a:cs typeface="Calibri"/>
              </a:rPr>
              <a:t>networking </a:t>
            </a:r>
            <a:r>
              <a:rPr sz="2600" dirty="0">
                <a:latin typeface="Calibri"/>
                <a:cs typeface="Calibri"/>
              </a:rPr>
              <a:t>with NGOs </a:t>
            </a:r>
            <a:r>
              <a:rPr sz="2600" spc="-5" dirty="0">
                <a:latin typeface="Calibri"/>
                <a:cs typeface="Calibri"/>
              </a:rPr>
              <a:t>and  other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agencies</a:t>
            </a:r>
            <a:endParaRPr sz="2600">
              <a:latin typeface="Calibri"/>
              <a:cs typeface="Calibri"/>
            </a:endParaRPr>
          </a:p>
          <a:p>
            <a:pPr marL="756285" marR="5080" lvl="1" indent="-286385" algn="just">
              <a:lnSpc>
                <a:spcPct val="8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5" dirty="0">
                <a:latin typeface="Calibri"/>
                <a:cs typeface="Calibri"/>
              </a:rPr>
              <a:t>Additional facilities </a:t>
            </a:r>
            <a:r>
              <a:rPr sz="2600" spc="-20" dirty="0">
                <a:latin typeface="Calibri"/>
                <a:cs typeface="Calibri"/>
              </a:rPr>
              <a:t>like </a:t>
            </a:r>
            <a:r>
              <a:rPr sz="2600" spc="-5" dirty="0">
                <a:latin typeface="Calibri"/>
                <a:cs typeface="Calibri"/>
              </a:rPr>
              <a:t>community </a:t>
            </a:r>
            <a:r>
              <a:rPr sz="2600" spc="-10" dirty="0">
                <a:latin typeface="Calibri"/>
                <a:cs typeface="Calibri"/>
              </a:rPr>
              <a:t>based  </a:t>
            </a:r>
            <a:r>
              <a:rPr sz="2600" spc="-15" dirty="0">
                <a:latin typeface="Calibri"/>
                <a:cs typeface="Calibri"/>
              </a:rPr>
              <a:t>detoxification centers; </a:t>
            </a:r>
            <a:r>
              <a:rPr sz="2600" spc="-5" dirty="0">
                <a:latin typeface="Calibri"/>
                <a:cs typeface="Calibri"/>
              </a:rPr>
              <a:t>self help </a:t>
            </a:r>
            <a:r>
              <a:rPr sz="2600" spc="-15" dirty="0">
                <a:latin typeface="Calibri"/>
                <a:cs typeface="Calibri"/>
              </a:rPr>
              <a:t>groups,</a:t>
            </a:r>
            <a:r>
              <a:rPr sz="2600" spc="55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halfway  </a:t>
            </a:r>
            <a:r>
              <a:rPr sz="2600" spc="-5" dirty="0">
                <a:latin typeface="Calibri"/>
                <a:cs typeface="Calibri"/>
              </a:rPr>
              <a:t>homes, </a:t>
            </a:r>
            <a:r>
              <a:rPr sz="2600" spc="-20" dirty="0">
                <a:latin typeface="Calibri"/>
                <a:cs typeface="Calibri"/>
              </a:rPr>
              <a:t>day </a:t>
            </a:r>
            <a:r>
              <a:rPr sz="2600" spc="-15" dirty="0">
                <a:latin typeface="Calibri"/>
                <a:cs typeface="Calibri"/>
              </a:rPr>
              <a:t>care centers, </a:t>
            </a:r>
            <a:r>
              <a:rPr sz="2600" dirty="0">
                <a:latin typeface="Calibri"/>
                <a:cs typeface="Calibri"/>
              </a:rPr>
              <a:t>long </a:t>
            </a:r>
            <a:r>
              <a:rPr sz="2600" spc="-30" dirty="0">
                <a:latin typeface="Calibri"/>
                <a:cs typeface="Calibri"/>
              </a:rPr>
              <a:t>stay </a:t>
            </a:r>
            <a:r>
              <a:rPr sz="2600" spc="-5" dirty="0">
                <a:latin typeface="Calibri"/>
                <a:cs typeface="Calibri"/>
              </a:rPr>
              <a:t>facilities, </a:t>
            </a:r>
            <a:r>
              <a:rPr sz="2600" spc="-15" dirty="0">
                <a:latin typeface="Calibri"/>
                <a:cs typeface="Calibri"/>
              </a:rPr>
              <a:t>respite  care centers, </a:t>
            </a:r>
            <a:r>
              <a:rPr sz="2600" dirty="0">
                <a:latin typeface="Calibri"/>
                <a:cs typeface="Calibri"/>
              </a:rPr>
              <a:t>crisis </a:t>
            </a:r>
            <a:r>
              <a:rPr sz="2600" spc="-10" dirty="0">
                <a:latin typeface="Calibri"/>
                <a:cs typeface="Calibri"/>
              </a:rPr>
              <a:t>intervention </a:t>
            </a:r>
            <a:r>
              <a:rPr sz="2600" spc="-20" dirty="0">
                <a:latin typeface="Calibri"/>
                <a:cs typeface="Calibri"/>
              </a:rPr>
              <a:t>centers </a:t>
            </a:r>
            <a:r>
              <a:rPr sz="2600" spc="-5" dirty="0">
                <a:latin typeface="Calibri"/>
                <a:cs typeface="Calibri"/>
              </a:rPr>
              <a:t>and  counseling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services</a:t>
            </a:r>
            <a:endParaRPr sz="2600">
              <a:latin typeface="Calibri"/>
              <a:cs typeface="Calibri"/>
            </a:endParaRPr>
          </a:p>
          <a:p>
            <a:pPr marL="756285" marR="5715" lvl="1" indent="-286385" algn="just">
              <a:lnSpc>
                <a:spcPct val="8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Sate </a:t>
            </a:r>
            <a:r>
              <a:rPr sz="2600" spc="-5" dirty="0">
                <a:latin typeface="Calibri"/>
                <a:cs typeface="Calibri"/>
              </a:rPr>
              <a:t>home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5" dirty="0">
                <a:latin typeface="Calibri"/>
                <a:cs typeface="Calibri"/>
              </a:rPr>
              <a:t>women, </a:t>
            </a:r>
            <a:r>
              <a:rPr sz="2600" spc="-25" dirty="0">
                <a:latin typeface="Calibri"/>
                <a:cs typeface="Calibri"/>
              </a:rPr>
              <a:t>state </a:t>
            </a:r>
            <a:r>
              <a:rPr sz="2600" spc="-5" dirty="0">
                <a:latin typeface="Calibri"/>
                <a:cs typeface="Calibri"/>
              </a:rPr>
              <a:t>home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0" dirty="0">
                <a:latin typeface="Calibri"/>
                <a:cs typeface="Calibri"/>
              </a:rPr>
              <a:t>person </a:t>
            </a:r>
            <a:r>
              <a:rPr sz="2600" spc="-5" dirty="0">
                <a:latin typeface="Calibri"/>
                <a:cs typeface="Calibri"/>
              </a:rPr>
              <a:t>with  </a:t>
            </a:r>
            <a:r>
              <a:rPr sz="2600" spc="-10" dirty="0">
                <a:latin typeface="Calibri"/>
                <a:cs typeface="Calibri"/>
              </a:rPr>
              <a:t>mental </a:t>
            </a:r>
            <a:r>
              <a:rPr sz="2600" spc="-5" dirty="0">
                <a:latin typeface="Calibri"/>
                <a:cs typeface="Calibri"/>
              </a:rPr>
              <a:t>handicap </a:t>
            </a:r>
            <a:r>
              <a:rPr sz="2600" dirty="0">
                <a:latin typeface="Calibri"/>
                <a:cs typeface="Calibri"/>
              </a:rPr>
              <a:t>and 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prisons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823" y="425195"/>
            <a:ext cx="8180832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197" y="544195"/>
            <a:ext cx="7613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660033"/>
                </a:solidFill>
                <a:latin typeface="Times New Roman"/>
                <a:cs typeface="Times New Roman"/>
              </a:rPr>
              <a:t>Involvement </a:t>
            </a:r>
            <a:r>
              <a:rPr sz="36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of </a:t>
            </a:r>
            <a:r>
              <a:rPr sz="3600" i="0" dirty="0">
                <a:solidFill>
                  <a:srgbClr val="660033"/>
                </a:solidFill>
                <a:latin typeface="Times New Roman"/>
                <a:cs typeface="Times New Roman"/>
              </a:rPr>
              <a:t>ICDS </a:t>
            </a:r>
            <a:r>
              <a:rPr sz="36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system </a:t>
            </a:r>
            <a:r>
              <a:rPr sz="3600" i="0" spc="-10" dirty="0">
                <a:solidFill>
                  <a:srgbClr val="660033"/>
                </a:solidFill>
                <a:latin typeface="Times New Roman"/>
                <a:cs typeface="Times New Roman"/>
              </a:rPr>
              <a:t>in</a:t>
            </a:r>
            <a:r>
              <a:rPr sz="36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660033"/>
                </a:solidFill>
                <a:latin typeface="Times New Roman"/>
                <a:cs typeface="Times New Roman"/>
              </a:rPr>
              <a:t>NMHP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2174748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2139695"/>
            <a:ext cx="1200912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3916" y="2139695"/>
            <a:ext cx="170535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1716" y="2139695"/>
            <a:ext cx="746759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50920" y="2139695"/>
            <a:ext cx="2442972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6335" y="2139695"/>
            <a:ext cx="766571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5352" y="2139695"/>
            <a:ext cx="2029968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7764" y="2139695"/>
            <a:ext cx="824483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559" y="2566416"/>
            <a:ext cx="1434084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8216" y="2566416"/>
            <a:ext cx="1427988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9776" y="2566416"/>
            <a:ext cx="2362200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65547" y="2566416"/>
            <a:ext cx="766572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7215" y="2566416"/>
            <a:ext cx="1395984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6771" y="2566416"/>
            <a:ext cx="725424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5768" y="2566416"/>
            <a:ext cx="1496568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45907" y="2566416"/>
            <a:ext cx="1196340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559" y="2993135"/>
            <a:ext cx="766572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6132" y="2993135"/>
            <a:ext cx="1872995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4424" y="3540252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0559" y="3505200"/>
            <a:ext cx="2130552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32304" y="3505200"/>
            <a:ext cx="943356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6851" y="3505200"/>
            <a:ext cx="1418844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56888" y="3505200"/>
            <a:ext cx="1417319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3876" y="3505200"/>
            <a:ext cx="826008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1076" y="3505200"/>
            <a:ext cx="903731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6000" y="3505200"/>
            <a:ext cx="1278636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05828" y="3505200"/>
            <a:ext cx="1456944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93964" y="3505200"/>
            <a:ext cx="748283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0559" y="3931920"/>
            <a:ext cx="1536192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73579" y="3931920"/>
            <a:ext cx="745236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85644" y="3931920"/>
            <a:ext cx="1546859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99332" y="3931920"/>
            <a:ext cx="902208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68367" y="3931920"/>
            <a:ext cx="1732788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67984" y="3931920"/>
            <a:ext cx="647700" cy="789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82511" y="3931920"/>
            <a:ext cx="1120139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69480" y="3931920"/>
            <a:ext cx="1572768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559" y="4358640"/>
            <a:ext cx="2104643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97251" y="4358640"/>
            <a:ext cx="725424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41676" y="4358640"/>
            <a:ext cx="1083564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55847" y="4358640"/>
            <a:ext cx="557784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31108" y="4358640"/>
            <a:ext cx="1159764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35940" y="2231262"/>
            <a:ext cx="8074659" cy="2670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Most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effective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in dissemination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knowledge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on 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mental health, identification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clients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at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earliest stage 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morbidity</a:t>
            </a:r>
            <a:endParaRPr sz="28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NIMHANS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has rightly picked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up the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ICDS system to 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involve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in </a:t>
            </a:r>
            <a:r>
              <a:rPr sz="2800" spc="-65" dirty="0">
                <a:solidFill>
                  <a:srgbClr val="175A51"/>
                </a:solidFill>
                <a:latin typeface="Times New Roman"/>
                <a:cs typeface="Times New Roman"/>
              </a:rPr>
              <a:t>NMHP,</a:t>
            </a:r>
            <a:r>
              <a:rPr sz="2800" spc="57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are imparted 5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days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training  programme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distt.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level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689" y="461899"/>
            <a:ext cx="4975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25" dirty="0">
                <a:latin typeface="Calibri"/>
                <a:cs typeface="Calibri"/>
              </a:rPr>
              <a:t>Role </a:t>
            </a:r>
            <a:r>
              <a:rPr sz="4400" b="0" i="0" spc="-5" dirty="0">
                <a:latin typeface="Calibri"/>
                <a:cs typeface="Calibri"/>
              </a:rPr>
              <a:t>of </a:t>
            </a:r>
            <a:r>
              <a:rPr sz="4400" b="0" i="0" dirty="0">
                <a:latin typeface="Calibri"/>
                <a:cs typeface="Calibri"/>
              </a:rPr>
              <a:t>NGO in</a:t>
            </a:r>
            <a:r>
              <a:rPr sz="4400" b="0" i="0" spc="-40" dirty="0">
                <a:latin typeface="Calibri"/>
                <a:cs typeface="Calibri"/>
              </a:rPr>
              <a:t> </a:t>
            </a:r>
            <a:r>
              <a:rPr sz="4400" b="0" i="0" dirty="0">
                <a:latin typeface="Calibri"/>
                <a:cs typeface="Calibri"/>
              </a:rPr>
              <a:t>NMHP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94015" cy="44164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IEC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activities</a:t>
            </a:r>
            <a:endParaRPr sz="3200">
              <a:latin typeface="Calibri"/>
              <a:cs typeface="Calibri"/>
            </a:endParaRPr>
          </a:p>
          <a:p>
            <a:pPr marL="355600" marR="46291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Support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health promotion using </a:t>
            </a:r>
            <a:r>
              <a:rPr sz="3200" spc="-25" dirty="0">
                <a:latin typeface="Calibri"/>
                <a:cs typeface="Calibri"/>
              </a:rPr>
              <a:t>life </a:t>
            </a:r>
            <a:r>
              <a:rPr sz="3200" spc="-5" dirty="0">
                <a:latin typeface="Calibri"/>
                <a:cs typeface="Calibri"/>
              </a:rPr>
              <a:t>skill  approach</a:t>
            </a:r>
            <a:endParaRPr sz="3200">
              <a:latin typeface="Calibri"/>
              <a:cs typeface="Calibri"/>
            </a:endParaRPr>
          </a:p>
          <a:p>
            <a:pPr marL="355600" marR="32575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Support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15" dirty="0">
                <a:latin typeface="Calibri"/>
                <a:cs typeface="Calibri"/>
              </a:rPr>
              <a:t>follow </a:t>
            </a:r>
            <a:r>
              <a:rPr sz="3200" spc="-5" dirty="0">
                <a:latin typeface="Calibri"/>
                <a:cs typeface="Calibri"/>
              </a:rPr>
              <a:t>up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severely mentally </a:t>
            </a:r>
            <a:r>
              <a:rPr sz="3200" dirty="0">
                <a:latin typeface="Calibri"/>
                <a:cs typeface="Calibri"/>
              </a:rPr>
              <a:t>ill  </a:t>
            </a:r>
            <a:r>
              <a:rPr sz="3200" spc="-15" dirty="0">
                <a:latin typeface="Calibri"/>
                <a:cs typeface="Calibri"/>
              </a:rPr>
              <a:t>persons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community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Support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10" dirty="0">
                <a:latin typeface="Calibri"/>
                <a:cs typeface="Calibri"/>
              </a:rPr>
              <a:t>mentally </a:t>
            </a:r>
            <a:r>
              <a:rPr sz="3200" spc="-20" dirty="0">
                <a:latin typeface="Calibri"/>
                <a:cs typeface="Calibri"/>
              </a:rPr>
              <a:t>retarded </a:t>
            </a:r>
            <a:r>
              <a:rPr sz="3200" spc="-5" dirty="0">
                <a:latin typeface="Calibri"/>
                <a:cs typeface="Calibri"/>
              </a:rPr>
              <a:t>children </a:t>
            </a:r>
            <a:r>
              <a:rPr sz="3200" dirty="0">
                <a:latin typeface="Calibri"/>
                <a:cs typeface="Calibri"/>
              </a:rPr>
              <a:t>&amp; their  </a:t>
            </a:r>
            <a:r>
              <a:rPr sz="3200" spc="-10" dirty="0">
                <a:latin typeface="Calibri"/>
                <a:cs typeface="Calibri"/>
              </a:rPr>
              <a:t>families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Organization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mental </a:t>
            </a: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camps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9941"/>
            <a:ext cx="7501255" cy="22701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Networking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5" dirty="0">
                <a:latin typeface="Calibri"/>
                <a:cs typeface="Calibri"/>
              </a:rPr>
              <a:t>primary health </a:t>
            </a:r>
            <a:r>
              <a:rPr sz="3200" spc="-15" dirty="0">
                <a:latin typeface="Calibri"/>
                <a:cs typeface="Calibri"/>
              </a:rPr>
              <a:t>care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team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Facilitation </a:t>
            </a:r>
            <a:r>
              <a:rPr sz="3200" spc="-5" dirty="0">
                <a:latin typeface="Calibri"/>
                <a:cs typeface="Calibri"/>
              </a:rPr>
              <a:t>of disability </a:t>
            </a:r>
            <a:r>
              <a:rPr sz="3200" spc="-20" dirty="0">
                <a:latin typeface="Calibri"/>
                <a:cs typeface="Calibri"/>
              </a:rPr>
              <a:t>welfare </a:t>
            </a:r>
            <a:r>
              <a:rPr sz="3200" spc="-10" dirty="0">
                <a:latin typeface="Calibri"/>
                <a:cs typeface="Calibri"/>
              </a:rPr>
              <a:t>benefits </a:t>
            </a:r>
            <a:r>
              <a:rPr sz="3200" spc="-30" dirty="0">
                <a:latin typeface="Calibri"/>
                <a:cs typeface="Calibri"/>
              </a:rPr>
              <a:t>for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mentally </a:t>
            </a:r>
            <a:r>
              <a:rPr sz="3200" dirty="0">
                <a:latin typeface="Calibri"/>
                <a:cs typeface="Calibri"/>
              </a:rPr>
              <a:t>ill &amp; </a:t>
            </a:r>
            <a:r>
              <a:rPr sz="3200" spc="-10" dirty="0">
                <a:latin typeface="Calibri"/>
                <a:cs typeface="Calibri"/>
              </a:rPr>
              <a:t>mentally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challenged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Home </a:t>
            </a:r>
            <a:r>
              <a:rPr sz="3200" spc="-15" dirty="0">
                <a:latin typeface="Calibri"/>
                <a:cs typeface="Calibri"/>
              </a:rPr>
              <a:t>care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10" dirty="0">
                <a:latin typeface="Calibri"/>
                <a:cs typeface="Calibri"/>
              </a:rPr>
              <a:t>severely mentally </a:t>
            </a:r>
            <a:r>
              <a:rPr sz="3200" dirty="0">
                <a:latin typeface="Calibri"/>
                <a:cs typeface="Calibri"/>
              </a:rPr>
              <a:t>ill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person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0329" y="210438"/>
            <a:ext cx="38646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3460" marR="5080" indent="-1001394">
              <a:lnSpc>
                <a:spcPct val="100000"/>
              </a:lnSpc>
              <a:spcBef>
                <a:spcPts val="95"/>
              </a:spcBef>
            </a:pPr>
            <a:r>
              <a:rPr sz="4000" b="0" i="0" spc="-5" dirty="0">
                <a:latin typeface="Arial"/>
                <a:cs typeface="Arial"/>
              </a:rPr>
              <a:t>Critical Analysis</a:t>
            </a:r>
            <a:r>
              <a:rPr sz="4000" b="0" i="0" spc="-240" dirty="0">
                <a:latin typeface="Arial"/>
                <a:cs typeface="Arial"/>
              </a:rPr>
              <a:t> </a:t>
            </a:r>
            <a:r>
              <a:rPr sz="4000" b="0" i="0" spc="-5" dirty="0">
                <a:latin typeface="Arial"/>
                <a:cs typeface="Arial"/>
              </a:rPr>
              <a:t>:  Results: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2208"/>
            <a:ext cx="7936865" cy="41725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40005" indent="-342900">
              <a:lnSpc>
                <a:spcPts val="346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Human resource </a:t>
            </a:r>
            <a:r>
              <a:rPr sz="3200" spc="-5" dirty="0">
                <a:latin typeface="Arial"/>
                <a:cs typeface="Arial"/>
              </a:rPr>
              <a:t>development-increase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  </a:t>
            </a:r>
            <a:r>
              <a:rPr sz="3200" spc="-5" dirty="0">
                <a:latin typeface="Arial"/>
                <a:cs typeface="Arial"/>
              </a:rPr>
              <a:t>number </a:t>
            </a:r>
            <a:r>
              <a:rPr sz="3200" dirty="0">
                <a:latin typeface="Arial"/>
                <a:cs typeface="Arial"/>
              </a:rPr>
              <a:t>of psychiatrists to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3000</a:t>
            </a:r>
            <a:endParaRPr sz="3200">
              <a:latin typeface="Arial"/>
              <a:cs typeface="Arial"/>
            </a:endParaRPr>
          </a:p>
          <a:p>
            <a:pPr marL="355600" marR="366395" indent="-342900">
              <a:lnSpc>
                <a:spcPct val="100000"/>
              </a:lnSpc>
              <a:spcBef>
                <a:spcPts val="7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Increase in </a:t>
            </a:r>
            <a:r>
              <a:rPr sz="3200" spc="-5" dirty="0">
                <a:latin typeface="Arial"/>
                <a:cs typeface="Arial"/>
              </a:rPr>
              <a:t>public </a:t>
            </a:r>
            <a:r>
              <a:rPr sz="3200" dirty="0">
                <a:latin typeface="Arial"/>
                <a:cs typeface="Arial"/>
              </a:rPr>
              <a:t>awareness via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media,  books, community based mental </a:t>
            </a:r>
            <a:r>
              <a:rPr sz="3200" spc="-5" dirty="0">
                <a:latin typeface="Arial"/>
                <a:cs typeface="Arial"/>
              </a:rPr>
              <a:t>health  </a:t>
            </a:r>
            <a:r>
              <a:rPr sz="3200" dirty="0"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Increased activity from voluntary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agencies</a:t>
            </a:r>
            <a:endParaRPr sz="3200">
              <a:latin typeface="Arial"/>
              <a:cs typeface="Arial"/>
            </a:endParaRPr>
          </a:p>
          <a:p>
            <a:pPr marL="355600" marR="93027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Increased judicial activism for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mental  </a:t>
            </a:r>
            <a:r>
              <a:rPr sz="3200" spc="-5" dirty="0">
                <a:latin typeface="Arial"/>
                <a:cs typeface="Arial"/>
              </a:rPr>
              <a:t>health </a:t>
            </a:r>
            <a:r>
              <a:rPr sz="3200" dirty="0">
                <a:latin typeface="Arial"/>
                <a:cs typeface="Arial"/>
              </a:rPr>
              <a:t>causes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620" y="461899"/>
            <a:ext cx="52978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30" dirty="0">
                <a:latin typeface="Calibri"/>
                <a:cs typeface="Calibri"/>
              </a:rPr>
              <a:t>Era </a:t>
            </a:r>
            <a:r>
              <a:rPr sz="4400" b="0" i="0" spc="-5" dirty="0">
                <a:latin typeface="Calibri"/>
                <a:cs typeface="Calibri"/>
              </a:rPr>
              <a:t>of </a:t>
            </a:r>
            <a:r>
              <a:rPr sz="4400" b="0" i="0" spc="-15" dirty="0">
                <a:latin typeface="Calibri"/>
                <a:cs typeface="Calibri"/>
              </a:rPr>
              <a:t>Mental</a:t>
            </a:r>
            <a:r>
              <a:rPr sz="4400" b="0" i="0" spc="-25" dirty="0">
                <a:latin typeface="Calibri"/>
                <a:cs typeface="Calibri"/>
              </a:rPr>
              <a:t> </a:t>
            </a:r>
            <a:r>
              <a:rPr sz="4400" b="0" i="0" spc="-10" dirty="0">
                <a:latin typeface="Calibri"/>
                <a:cs typeface="Calibri"/>
              </a:rPr>
              <a:t>Hospitals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59" y="5338571"/>
            <a:ext cx="60350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795" y="5317235"/>
            <a:ext cx="3133344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63065"/>
            <a:ext cx="8034655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Establishment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mental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hospitals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marR="594360" indent="-342900">
              <a:lnSpc>
                <a:spcPts val="3240"/>
              </a:lnSpc>
              <a:buFont typeface="Arial"/>
              <a:buChar char="•"/>
              <a:tabLst>
                <a:tab pos="354965" algn="l"/>
                <a:tab pos="355600" algn="l"/>
                <a:tab pos="6369050" algn="l"/>
              </a:tabLst>
            </a:pPr>
            <a:r>
              <a:rPr sz="3000" dirty="0">
                <a:latin typeface="Calibri"/>
                <a:cs typeface="Calibri"/>
              </a:rPr>
              <a:t>In 1</a:t>
            </a:r>
            <a:r>
              <a:rPr sz="3000" spc="5" dirty="0">
                <a:latin typeface="Calibri"/>
                <a:cs typeface="Calibri"/>
              </a:rPr>
              <a:t>9</a:t>
            </a:r>
            <a:r>
              <a:rPr sz="3000" dirty="0">
                <a:latin typeface="Calibri"/>
                <a:cs typeface="Calibri"/>
              </a:rPr>
              <a:t>4</a:t>
            </a:r>
            <a:r>
              <a:rPr sz="3000" spc="-5" dirty="0">
                <a:latin typeface="Calibri"/>
                <a:cs typeface="Calibri"/>
              </a:rPr>
              <a:t>7</a:t>
            </a:r>
            <a:r>
              <a:rPr sz="3000" dirty="0">
                <a:latin typeface="Calibri"/>
                <a:cs typeface="Calibri"/>
              </a:rPr>
              <a:t>-</a:t>
            </a:r>
            <a:r>
              <a:rPr sz="3000" spc="-5" dirty="0">
                <a:latin typeface="Calibri"/>
                <a:cs typeface="Calibri"/>
              </a:rPr>
              <a:t> Fif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al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hospi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als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w</a:t>
            </a:r>
            <a:r>
              <a:rPr sz="3000" dirty="0">
                <a:latin typeface="Calibri"/>
                <a:cs typeface="Calibri"/>
              </a:rPr>
              <a:t>ith	1</a:t>
            </a:r>
            <a:r>
              <a:rPr sz="3000" spc="5" dirty="0">
                <a:latin typeface="Calibri"/>
                <a:cs typeface="Calibri"/>
              </a:rPr>
              <a:t>0</a:t>
            </a:r>
            <a:r>
              <a:rPr sz="3000" dirty="0">
                <a:latin typeface="Calibri"/>
                <a:cs typeface="Calibri"/>
              </a:rPr>
              <a:t>,000  </a:t>
            </a:r>
            <a:r>
              <a:rPr sz="3000" spc="-5" dirty="0">
                <a:latin typeface="Calibri"/>
                <a:cs typeface="Calibri"/>
              </a:rPr>
              <a:t>beds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dirty="0">
                <a:latin typeface="Calibri"/>
                <a:cs typeface="Calibri"/>
              </a:rPr>
              <a:t>400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million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2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Bhore </a:t>
            </a:r>
            <a:r>
              <a:rPr sz="3000" spc="-15" dirty="0">
                <a:latin typeface="Calibri"/>
                <a:cs typeface="Calibri"/>
              </a:rPr>
              <a:t>committee: For </a:t>
            </a:r>
            <a:r>
              <a:rPr sz="3000" dirty="0">
                <a:latin typeface="Calibri"/>
                <a:cs typeface="Calibri"/>
              </a:rPr>
              <a:t>2 </a:t>
            </a:r>
            <a:r>
              <a:rPr sz="3000" spc="-5" dirty="0">
                <a:latin typeface="Calibri"/>
                <a:cs typeface="Calibri"/>
              </a:rPr>
              <a:t>beds/1000, </a:t>
            </a:r>
            <a:r>
              <a:rPr sz="3000" dirty="0">
                <a:latin typeface="Calibri"/>
                <a:cs typeface="Calibri"/>
              </a:rPr>
              <a:t>800,000 </a:t>
            </a:r>
            <a:r>
              <a:rPr sz="3000" spc="-10" dirty="0">
                <a:latin typeface="Calibri"/>
                <a:cs typeface="Calibri"/>
              </a:rPr>
              <a:t>beds  required!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0000FF"/>
                </a:solidFill>
                <a:latin typeface="Calibri"/>
                <a:cs typeface="Calibri"/>
              </a:rPr>
              <a:t>Quantitative</a:t>
            </a:r>
            <a:r>
              <a:rPr sz="30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FF"/>
                </a:solidFill>
                <a:latin typeface="Calibri"/>
                <a:cs typeface="Calibri"/>
              </a:rPr>
              <a:t>Gap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71856"/>
            <a:ext cx="5186172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" y="920496"/>
            <a:ext cx="34320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490473"/>
            <a:ext cx="46101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Legislations</a:t>
            </a:r>
            <a:r>
              <a:rPr sz="3600" i="0" spc="-55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660033"/>
                </a:solidFill>
                <a:latin typeface="Times New Roman"/>
                <a:cs typeface="Times New Roman"/>
              </a:rPr>
              <a:t>supporting  </a:t>
            </a:r>
            <a:r>
              <a:rPr sz="36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Mental </a:t>
            </a:r>
            <a:r>
              <a:rPr sz="3600" i="0" dirty="0">
                <a:solidFill>
                  <a:srgbClr val="660033"/>
                </a:solidFill>
                <a:latin typeface="Times New Roman"/>
                <a:cs typeface="Times New Roman"/>
              </a:rPr>
              <a:t>Health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424" y="2284476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59" y="2249423"/>
            <a:ext cx="1691639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6439" y="2249423"/>
            <a:ext cx="1339596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68751" y="2249423"/>
            <a:ext cx="982979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4447" y="2249423"/>
            <a:ext cx="2327148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4311" y="2249423"/>
            <a:ext cx="2048256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5283" y="2249423"/>
            <a:ext cx="1616964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559" y="2633472"/>
            <a:ext cx="1069848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0932" y="2633472"/>
            <a:ext cx="1182624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424" y="3137916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559" y="3102864"/>
            <a:ext cx="1655064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41576" y="3102864"/>
            <a:ext cx="1437131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6372" y="3102864"/>
            <a:ext cx="1069848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6744" y="3102864"/>
            <a:ext cx="1182624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424" y="3607308"/>
            <a:ext cx="717804" cy="72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559" y="3572255"/>
            <a:ext cx="1475231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4792" y="3572255"/>
            <a:ext cx="1415795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9776" y="3572255"/>
            <a:ext cx="981455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81755" y="3572255"/>
            <a:ext cx="1623060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28388" y="3572255"/>
            <a:ext cx="1182624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4424" y="4076700"/>
            <a:ext cx="717804" cy="72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0559" y="4041647"/>
            <a:ext cx="1577340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5376" y="4041647"/>
            <a:ext cx="1101852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86227" y="4041647"/>
            <a:ext cx="1872996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56888" y="4041647"/>
            <a:ext cx="1069848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47259" y="4041647"/>
            <a:ext cx="1182624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4424" y="4546091"/>
            <a:ext cx="717804" cy="72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0559" y="4511040"/>
            <a:ext cx="1693164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75104" y="4511040"/>
            <a:ext cx="1208532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82823" y="4511040"/>
            <a:ext cx="1069848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3196" y="4511040"/>
            <a:ext cx="1182624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4424" y="5015484"/>
            <a:ext cx="717804" cy="72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0559" y="4980432"/>
            <a:ext cx="1514855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56816" y="4980432"/>
            <a:ext cx="1283208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11423" y="4980432"/>
            <a:ext cx="766572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49396" y="4980432"/>
            <a:ext cx="1711452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32247" y="4980432"/>
            <a:ext cx="766572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70220" y="4980432"/>
            <a:ext cx="1642872" cy="789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84492" y="4980432"/>
            <a:ext cx="1319783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75676" y="4980432"/>
            <a:ext cx="766572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0559" y="5364479"/>
            <a:ext cx="1542288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6420" y="5364479"/>
            <a:ext cx="1182624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23645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Font typeface="Wingdings"/>
              <a:buChar char=""/>
              <a:tabLst>
                <a:tab pos="355600" algn="l"/>
              </a:tabLst>
            </a:pPr>
            <a:r>
              <a:rPr spc="-5" dirty="0"/>
              <a:t>Narcotic Drugs and Psychotropic Substances </a:t>
            </a:r>
            <a:r>
              <a:rPr dirty="0"/>
              <a:t>(NDPS)  </a:t>
            </a:r>
            <a:r>
              <a:rPr spc="-5" dirty="0"/>
              <a:t>Act, </a:t>
            </a:r>
            <a:r>
              <a:rPr dirty="0"/>
              <a:t>1985</a:t>
            </a: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/>
              <a:t>Juvenile Justice </a:t>
            </a:r>
            <a:r>
              <a:rPr spc="-5" dirty="0"/>
              <a:t>Act,</a:t>
            </a:r>
            <a:r>
              <a:rPr spc="-220" dirty="0"/>
              <a:t> </a:t>
            </a:r>
            <a:r>
              <a:rPr spc="-5" dirty="0"/>
              <a:t>1986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55600" algn="l"/>
              </a:tabLst>
            </a:pPr>
            <a:r>
              <a:rPr spc="-5" dirty="0"/>
              <a:t>Mental Health Act (MHA),</a:t>
            </a:r>
            <a:r>
              <a:rPr spc="-114" dirty="0"/>
              <a:t> </a:t>
            </a:r>
            <a:r>
              <a:rPr dirty="0"/>
              <a:t>1987</a:t>
            </a: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/>
              <a:t>Persons </a:t>
            </a:r>
            <a:r>
              <a:rPr spc="-5" dirty="0"/>
              <a:t>with Disability Act,</a:t>
            </a:r>
            <a:r>
              <a:rPr spc="-160" dirty="0"/>
              <a:t> </a:t>
            </a:r>
            <a:r>
              <a:rPr dirty="0"/>
              <a:t>1995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/>
              <a:t>National </a:t>
            </a:r>
            <a:r>
              <a:rPr spc="-25" dirty="0"/>
              <a:t>Trust </a:t>
            </a:r>
            <a:r>
              <a:rPr spc="-5" dirty="0"/>
              <a:t>Act,</a:t>
            </a:r>
            <a:r>
              <a:rPr spc="-204" dirty="0"/>
              <a:t> </a:t>
            </a:r>
            <a:r>
              <a:rPr dirty="0"/>
              <a:t>1999</a:t>
            </a:r>
          </a:p>
          <a:p>
            <a:pPr marL="355600" marR="5080" indent="-342900">
              <a:lnSpc>
                <a:spcPts val="3020"/>
              </a:lnSpc>
              <a:spcBef>
                <a:spcPts val="720"/>
              </a:spcBef>
              <a:buFont typeface="Wingdings"/>
              <a:buChar char=""/>
              <a:tabLst>
                <a:tab pos="355600" algn="l"/>
                <a:tab pos="1641475" algn="l"/>
                <a:tab pos="2696845" algn="l"/>
                <a:tab pos="3234690" algn="l"/>
                <a:tab pos="4718050" algn="l"/>
                <a:tab pos="5255895" algn="l"/>
                <a:tab pos="6670675" algn="l"/>
                <a:tab pos="7761605" algn="l"/>
              </a:tabLst>
            </a:pPr>
            <a:r>
              <a:rPr spc="-5" dirty="0"/>
              <a:t>H</a:t>
            </a:r>
            <a:r>
              <a:rPr spc="10" dirty="0"/>
              <a:t>u</a:t>
            </a:r>
            <a:r>
              <a:rPr spc="-20" dirty="0"/>
              <a:t>m</a:t>
            </a:r>
            <a:r>
              <a:rPr spc="-5" dirty="0"/>
              <a:t>an</a:t>
            </a:r>
            <a:r>
              <a:rPr dirty="0"/>
              <a:t>	</a:t>
            </a:r>
            <a:r>
              <a:rPr spc="-5" dirty="0"/>
              <a:t>r</a:t>
            </a:r>
            <a:r>
              <a:rPr spc="10" dirty="0"/>
              <a:t>i</a:t>
            </a:r>
            <a:r>
              <a:rPr spc="-5" dirty="0"/>
              <a:t>g</a:t>
            </a:r>
            <a:r>
              <a:rPr dirty="0"/>
              <a:t>h</a:t>
            </a:r>
            <a:r>
              <a:rPr spc="-5" dirty="0"/>
              <a:t>ts</a:t>
            </a:r>
            <a:r>
              <a:rPr dirty="0"/>
              <a:t>	o</a:t>
            </a:r>
            <a:r>
              <a:rPr spc="-5" dirty="0"/>
              <a:t>f</a:t>
            </a:r>
            <a:r>
              <a:rPr dirty="0"/>
              <a:t>	</a:t>
            </a:r>
            <a:r>
              <a:rPr spc="-20" dirty="0"/>
              <a:t>m</a:t>
            </a:r>
            <a:r>
              <a:rPr spc="-5" dirty="0"/>
              <a:t>entally</a:t>
            </a:r>
            <a:r>
              <a:rPr dirty="0"/>
              <a:t>	</a:t>
            </a:r>
            <a:r>
              <a:rPr spc="-5" dirty="0"/>
              <a:t>ill</a:t>
            </a:r>
            <a:r>
              <a:rPr dirty="0"/>
              <a:t>	</a:t>
            </a:r>
            <a:r>
              <a:rPr spc="-5" dirty="0"/>
              <a:t>per</a:t>
            </a:r>
            <a:r>
              <a:rPr dirty="0"/>
              <a:t>s</a:t>
            </a:r>
            <a:r>
              <a:rPr spc="-5" dirty="0"/>
              <a:t>o</a:t>
            </a:r>
            <a:r>
              <a:rPr spc="-20" dirty="0"/>
              <a:t>n</a:t>
            </a:r>
            <a:r>
              <a:rPr spc="-5" dirty="0"/>
              <a:t>s,</a:t>
            </a:r>
            <a:r>
              <a:rPr dirty="0"/>
              <a:t>	</a:t>
            </a:r>
            <a:r>
              <a:rPr spc="-5" dirty="0"/>
              <a:t>rep</a:t>
            </a:r>
            <a:r>
              <a:rPr dirty="0"/>
              <a:t>o</a:t>
            </a:r>
            <a:r>
              <a:rPr spc="-5" dirty="0"/>
              <a:t>rt</a:t>
            </a:r>
            <a:r>
              <a:rPr dirty="0"/>
              <a:t>	of  </a:t>
            </a:r>
            <a:r>
              <a:rPr spc="-5" dirty="0"/>
              <a:t>NHRC,</a:t>
            </a:r>
            <a:r>
              <a:rPr spc="10" dirty="0"/>
              <a:t> </a:t>
            </a:r>
            <a:r>
              <a:rPr dirty="0"/>
              <a:t>1999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757" y="585343"/>
            <a:ext cx="78041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spc="-10" dirty="0">
                <a:latin typeface="Calibri"/>
                <a:cs typeface="Calibri"/>
              </a:rPr>
              <a:t>Appraisal </a:t>
            </a:r>
            <a:r>
              <a:rPr sz="4400" i="0" dirty="0">
                <a:latin typeface="Calibri"/>
                <a:cs typeface="Calibri"/>
              </a:rPr>
              <a:t>of </a:t>
            </a:r>
            <a:r>
              <a:rPr sz="4400" i="0" spc="-5" dirty="0">
                <a:latin typeface="Calibri"/>
                <a:cs typeface="Calibri"/>
              </a:rPr>
              <a:t>the </a:t>
            </a:r>
            <a:r>
              <a:rPr sz="4400" i="0" spc="-15" dirty="0">
                <a:latin typeface="Calibri"/>
                <a:cs typeface="Calibri"/>
              </a:rPr>
              <a:t>existing</a:t>
            </a:r>
            <a:r>
              <a:rPr sz="4400" i="0" spc="-45" dirty="0">
                <a:latin typeface="Calibri"/>
                <a:cs typeface="Calibri"/>
              </a:rPr>
              <a:t> </a:t>
            </a:r>
            <a:r>
              <a:rPr sz="4400" i="0" spc="-5" dirty="0">
                <a:latin typeface="Calibri"/>
                <a:cs typeface="Calibri"/>
              </a:rPr>
              <a:t>situation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4744" rIns="0" bIns="0" rtlCol="0">
            <a:spAutoFit/>
          </a:bodyPr>
          <a:lstStyle/>
          <a:p>
            <a:pPr marL="188595" marR="5080" indent="-1905">
              <a:lnSpc>
                <a:spcPct val="100000"/>
              </a:lnSpc>
              <a:spcBef>
                <a:spcPts val="95"/>
              </a:spcBef>
            </a:pPr>
            <a:r>
              <a:rPr i="1" spc="-5" dirty="0"/>
              <a:t>Is </a:t>
            </a:r>
            <a:r>
              <a:rPr i="1" spc="-10" dirty="0"/>
              <a:t>the </a:t>
            </a:r>
            <a:r>
              <a:rPr i="1" spc="-5" dirty="0"/>
              <a:t>main approach </a:t>
            </a:r>
            <a:r>
              <a:rPr i="1" dirty="0"/>
              <a:t>of </a:t>
            </a:r>
            <a:r>
              <a:rPr i="1" spc="-5" dirty="0"/>
              <a:t>the NMHP </a:t>
            </a:r>
            <a:r>
              <a:rPr i="1" spc="-10" dirty="0"/>
              <a:t>namely integration of  </a:t>
            </a:r>
            <a:r>
              <a:rPr spc="-15" dirty="0"/>
              <a:t>mental </a:t>
            </a:r>
            <a:r>
              <a:rPr spc="-10" dirty="0"/>
              <a:t>health with </a:t>
            </a:r>
            <a:r>
              <a:rPr spc="-5" dirty="0"/>
              <a:t>primary </a:t>
            </a:r>
            <a:r>
              <a:rPr spc="-10" dirty="0"/>
              <a:t>care still </a:t>
            </a:r>
            <a:r>
              <a:rPr spc="-5" dirty="0"/>
              <a:t>the </a:t>
            </a:r>
            <a:r>
              <a:rPr spc="-10" dirty="0"/>
              <a:t>right</a:t>
            </a:r>
            <a:r>
              <a:rPr spc="114" dirty="0"/>
              <a:t> </a:t>
            </a:r>
            <a:r>
              <a:rPr spc="-5" dirty="0"/>
              <a:t>approach</a:t>
            </a:r>
            <a:r>
              <a:rPr b="0" i="0" spc="-5" dirty="0">
                <a:latin typeface="Calibri"/>
                <a:cs typeface="Calibri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709"/>
            <a:ext cx="8042275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25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Several </a:t>
            </a:r>
            <a:r>
              <a:rPr sz="2000" spc="-5" dirty="0">
                <a:latin typeface="Calibri"/>
                <a:cs typeface="Calibri"/>
              </a:rPr>
              <a:t>international </a:t>
            </a:r>
            <a:r>
              <a:rPr sz="2000" spc="-10" dirty="0">
                <a:latin typeface="Calibri"/>
                <a:cs typeface="Calibri"/>
              </a:rPr>
              <a:t>organizations </a:t>
            </a:r>
            <a:r>
              <a:rPr sz="2000" dirty="0">
                <a:latin typeface="Calibri"/>
                <a:cs typeface="Calibri"/>
              </a:rPr>
              <a:t>including the WHOand </a:t>
            </a:r>
            <a:r>
              <a:rPr sz="2000" spc="-10" dirty="0">
                <a:latin typeface="Calibri"/>
                <a:cs typeface="Calibri"/>
              </a:rPr>
              <a:t>many expert  </a:t>
            </a:r>
            <a:r>
              <a:rPr sz="2000" spc="-5" dirty="0">
                <a:latin typeface="Calibri"/>
                <a:cs typeface="Calibri"/>
              </a:rPr>
              <a:t>committees’ recommendations </a:t>
            </a:r>
            <a:r>
              <a:rPr sz="2000" spc="-1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repeatedly emphasized </a:t>
            </a:r>
            <a:r>
              <a:rPr sz="2000" dirty="0">
                <a:latin typeface="Calibri"/>
                <a:cs typeface="Calibri"/>
              </a:rPr>
              <a:t>the  soundness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approach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integrate </a:t>
            </a:r>
            <a:r>
              <a:rPr sz="2000" spc="-5" dirty="0">
                <a:latin typeface="Calibri"/>
                <a:cs typeface="Calibri"/>
              </a:rPr>
              <a:t>mental </a:t>
            </a:r>
            <a:r>
              <a:rPr sz="2000" dirty="0">
                <a:latin typeface="Calibri"/>
                <a:cs typeface="Calibri"/>
              </a:rPr>
              <a:t>health with primary health  </a:t>
            </a:r>
            <a:r>
              <a:rPr sz="2000" spc="-10" dirty="0">
                <a:latin typeface="Calibri"/>
                <a:cs typeface="Calibri"/>
              </a:rPr>
              <a:t>care </a:t>
            </a:r>
            <a:r>
              <a:rPr sz="2000" dirty="0">
                <a:latin typeface="Calibri"/>
                <a:cs typeface="Calibri"/>
              </a:rPr>
              <a:t>as a major </a:t>
            </a:r>
            <a:r>
              <a:rPr sz="2000" spc="-15" dirty="0">
                <a:latin typeface="Calibri"/>
                <a:cs typeface="Calibri"/>
              </a:rPr>
              <a:t>relevant strategy for </a:t>
            </a:r>
            <a:r>
              <a:rPr sz="2000" spc="-5" dirty="0">
                <a:latin typeface="Calibri"/>
                <a:cs typeface="Calibri"/>
              </a:rPr>
              <a:t>mental </a:t>
            </a:r>
            <a:r>
              <a:rPr sz="2000" dirty="0">
                <a:latin typeface="Calibri"/>
                <a:cs typeface="Calibri"/>
              </a:rPr>
              <a:t>health </a:t>
            </a:r>
            <a:r>
              <a:rPr sz="2000" spc="-5" dirty="0">
                <a:latin typeface="Calibri"/>
                <a:cs typeface="Calibri"/>
              </a:rPr>
              <a:t>care delivery </a:t>
            </a:r>
            <a:r>
              <a:rPr sz="2000" dirty="0">
                <a:latin typeface="Calibri"/>
                <a:cs typeface="Calibri"/>
              </a:rPr>
              <a:t>in  </a:t>
            </a:r>
            <a:r>
              <a:rPr sz="2000" spc="-5" dirty="0">
                <a:latin typeface="Calibri"/>
                <a:cs typeface="Calibri"/>
              </a:rPr>
              <a:t>developing </a:t>
            </a:r>
            <a:r>
              <a:rPr sz="2000" dirty="0">
                <a:latin typeface="Calibri"/>
                <a:cs typeface="Calibri"/>
              </a:rPr>
              <a:t>countries.</a:t>
            </a:r>
            <a:endParaRPr sz="2000">
              <a:latin typeface="Calibri"/>
              <a:cs typeface="Calibri"/>
            </a:endParaRPr>
          </a:p>
          <a:p>
            <a:pPr marL="355600" marR="10922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WHO in 2001 </a:t>
            </a:r>
            <a:r>
              <a:rPr sz="2000" spc="-10" dirty="0">
                <a:latin typeface="Calibri"/>
                <a:cs typeface="Calibri"/>
              </a:rPr>
              <a:t>pointed </a:t>
            </a:r>
            <a:r>
              <a:rPr sz="2000" dirty="0">
                <a:latin typeface="Calibri"/>
                <a:cs typeface="Calibri"/>
              </a:rPr>
              <a:t>out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while </a:t>
            </a:r>
            <a:r>
              <a:rPr sz="2000" spc="-5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was </a:t>
            </a:r>
            <a:r>
              <a:rPr sz="2000" spc="-5" dirty="0">
                <a:latin typeface="Calibri"/>
                <a:cs typeface="Calibri"/>
              </a:rPr>
              <a:t>difficult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assess </a:t>
            </a:r>
            <a:r>
              <a:rPr sz="2000" dirty="0">
                <a:latin typeface="Calibri"/>
                <a:cs typeface="Calibri"/>
              </a:rPr>
              <a:t>the success  of </a:t>
            </a:r>
            <a:r>
              <a:rPr sz="2000" spc="-10" dirty="0">
                <a:latin typeface="Calibri"/>
                <a:cs typeface="Calibri"/>
              </a:rPr>
              <a:t>existing </a:t>
            </a:r>
            <a:r>
              <a:rPr sz="2000" dirty="0">
                <a:latin typeface="Calibri"/>
                <a:cs typeface="Calibri"/>
              </a:rPr>
              <a:t>primary </a:t>
            </a:r>
            <a:r>
              <a:rPr sz="2000" spc="-10" dirty="0">
                <a:latin typeface="Calibri"/>
                <a:cs typeface="Calibri"/>
              </a:rPr>
              <a:t>care mental </a:t>
            </a:r>
            <a:r>
              <a:rPr sz="2000" spc="-5" dirty="0">
                <a:latin typeface="Calibri"/>
                <a:cs typeface="Calibri"/>
              </a:rPr>
              <a:t>health programmes, </a:t>
            </a:r>
            <a:r>
              <a:rPr sz="2000" dirty="0">
                <a:latin typeface="Calibri"/>
                <a:cs typeface="Calibri"/>
              </a:rPr>
              <a:t>such </a:t>
            </a:r>
            <a:r>
              <a:rPr sz="2000" spc="-10" dirty="0">
                <a:latin typeface="Calibri"/>
                <a:cs typeface="Calibri"/>
              </a:rPr>
              <a:t>integration </a:t>
            </a:r>
            <a:r>
              <a:rPr sz="2000" spc="-5" dirty="0">
                <a:latin typeface="Calibri"/>
                <a:cs typeface="Calibri"/>
              </a:rPr>
              <a:t>was  </a:t>
            </a:r>
            <a:r>
              <a:rPr sz="2000" dirty="0">
                <a:latin typeface="Calibri"/>
                <a:cs typeface="Calibri"/>
              </a:rPr>
              <a:t>“the only </a:t>
            </a:r>
            <a:r>
              <a:rPr sz="2000" spc="-10" dirty="0">
                <a:latin typeface="Calibri"/>
                <a:cs typeface="Calibri"/>
              </a:rPr>
              <a:t>realistic </a:t>
            </a:r>
            <a:r>
              <a:rPr sz="2000" spc="-30" dirty="0">
                <a:latin typeface="Calibri"/>
                <a:cs typeface="Calibri"/>
              </a:rPr>
              <a:t>option”, </a:t>
            </a:r>
            <a:r>
              <a:rPr sz="2000" dirty="0">
                <a:latin typeface="Calibri"/>
                <a:cs typeface="Calibri"/>
              </a:rPr>
              <a:t>due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continuing </a:t>
            </a:r>
            <a:r>
              <a:rPr sz="2000" spc="-5" dirty="0">
                <a:latin typeface="Calibri"/>
                <a:cs typeface="Calibri"/>
              </a:rPr>
              <a:t>resource </a:t>
            </a:r>
            <a:r>
              <a:rPr sz="2000" spc="-10" dirty="0">
                <a:latin typeface="Calibri"/>
                <a:cs typeface="Calibri"/>
              </a:rPr>
              <a:t>constraints </a:t>
            </a:r>
            <a:r>
              <a:rPr sz="2000" dirty="0">
                <a:latin typeface="Calibri"/>
                <a:cs typeface="Calibri"/>
              </a:rPr>
              <a:t>in LAMI  countries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World </a:t>
            </a:r>
            <a:r>
              <a:rPr sz="2000" spc="-5" dirty="0">
                <a:latin typeface="Calibri"/>
                <a:cs typeface="Calibri"/>
              </a:rPr>
              <a:t>Health Report </a:t>
            </a:r>
            <a:r>
              <a:rPr sz="2000" dirty="0">
                <a:latin typeface="Calibri"/>
                <a:cs typeface="Calibri"/>
              </a:rPr>
              <a:t>in 2001 which </a:t>
            </a:r>
            <a:r>
              <a:rPr sz="2000" spc="-10" dirty="0">
                <a:latin typeface="Calibri"/>
                <a:cs typeface="Calibri"/>
              </a:rPr>
              <a:t>was </a:t>
            </a:r>
            <a:r>
              <a:rPr sz="2000" dirty="0">
                <a:latin typeface="Calibri"/>
                <a:cs typeface="Calibri"/>
              </a:rPr>
              <a:t>specifically </a:t>
            </a:r>
            <a:r>
              <a:rPr sz="2000" spc="-10" dirty="0">
                <a:latin typeface="Calibri"/>
                <a:cs typeface="Calibri"/>
              </a:rPr>
              <a:t>devoted to </a:t>
            </a:r>
            <a:r>
              <a:rPr sz="2000" spc="-5" dirty="0">
                <a:latin typeface="Calibri"/>
                <a:cs typeface="Calibri"/>
              </a:rPr>
              <a:t>mental  </a:t>
            </a:r>
            <a:r>
              <a:rPr sz="2000" dirty="0">
                <a:latin typeface="Calibri"/>
                <a:cs typeface="Calibri"/>
              </a:rPr>
              <a:t>health, </a:t>
            </a:r>
            <a:r>
              <a:rPr sz="2000" spc="-5" dirty="0">
                <a:latin typeface="Calibri"/>
                <a:cs typeface="Calibri"/>
              </a:rPr>
              <a:t>highlighted </a:t>
            </a:r>
            <a:r>
              <a:rPr sz="2000" dirty="0">
                <a:latin typeface="Calibri"/>
                <a:cs typeface="Calibri"/>
              </a:rPr>
              <a:t>the need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integrate </a:t>
            </a:r>
            <a:r>
              <a:rPr sz="2000" spc="-5" dirty="0">
                <a:latin typeface="Calibri"/>
                <a:cs typeface="Calibri"/>
              </a:rPr>
              <a:t>mental </a:t>
            </a:r>
            <a:r>
              <a:rPr sz="2000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into </a:t>
            </a:r>
            <a:r>
              <a:rPr sz="2000" dirty="0">
                <a:latin typeface="Calibri"/>
                <a:cs typeface="Calibri"/>
              </a:rPr>
              <a:t>primary </a:t>
            </a:r>
            <a:r>
              <a:rPr sz="2000" spc="-10" dirty="0">
                <a:latin typeface="Calibri"/>
                <a:cs typeface="Calibri"/>
              </a:rPr>
              <a:t>care  </a:t>
            </a:r>
            <a:r>
              <a:rPr sz="2000" dirty="0">
                <a:latin typeface="Calibri"/>
                <a:cs typeface="Calibri"/>
              </a:rPr>
              <a:t>especially in </a:t>
            </a:r>
            <a:r>
              <a:rPr sz="2000" spc="-5" dirty="0">
                <a:latin typeface="Calibri"/>
                <a:cs typeface="Calibri"/>
              </a:rPr>
              <a:t>low </a:t>
            </a:r>
            <a:r>
              <a:rPr sz="2000" dirty="0">
                <a:latin typeface="Calibri"/>
                <a:cs typeface="Calibri"/>
              </a:rPr>
              <a:t>and middle income</a:t>
            </a:r>
            <a:r>
              <a:rPr sz="2000" spc="-10" dirty="0">
                <a:latin typeface="Calibri"/>
                <a:cs typeface="Calibri"/>
              </a:rPr>
              <a:t> countries.</a:t>
            </a:r>
            <a:r>
              <a:rPr sz="1950" spc="-15" baseline="25641" dirty="0">
                <a:latin typeface="Calibri"/>
                <a:cs typeface="Calibri"/>
              </a:rPr>
              <a:t>35</a:t>
            </a:r>
            <a:endParaRPr sz="1950" baseline="25641">
              <a:latin typeface="Calibri"/>
              <a:cs typeface="Calibri"/>
            </a:endParaRPr>
          </a:p>
          <a:p>
            <a:pPr marL="355600" marR="37465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/>
              <a:t>	</a:t>
            </a:r>
            <a:r>
              <a:rPr sz="2000" spc="-5" dirty="0">
                <a:latin typeface="Calibri"/>
                <a:cs typeface="Calibri"/>
              </a:rPr>
              <a:t>More recently </a:t>
            </a:r>
            <a:r>
              <a:rPr sz="2000" dirty="0">
                <a:latin typeface="Calibri"/>
                <a:cs typeface="Calibri"/>
              </a:rPr>
              <a:t>in 2008, a </a:t>
            </a:r>
            <a:r>
              <a:rPr sz="2000" spc="-10" dirty="0">
                <a:latin typeface="Calibri"/>
                <a:cs typeface="Calibri"/>
              </a:rPr>
              <a:t>joint </a:t>
            </a:r>
            <a:r>
              <a:rPr sz="2000" dirty="0">
                <a:latin typeface="Calibri"/>
                <a:cs typeface="Calibri"/>
              </a:rPr>
              <a:t>WHO and WONCA </a:t>
            </a:r>
            <a:r>
              <a:rPr sz="2000" spc="-5" dirty="0">
                <a:latin typeface="Calibri"/>
                <a:cs typeface="Calibri"/>
              </a:rPr>
              <a:t>report </a:t>
            </a:r>
            <a:r>
              <a:rPr sz="2000" spc="-10" dirty="0">
                <a:latin typeface="Calibri"/>
                <a:cs typeface="Calibri"/>
              </a:rPr>
              <a:t>reaffirmed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urgent </a:t>
            </a:r>
            <a:r>
              <a:rPr sz="2000" spc="-5" dirty="0">
                <a:latin typeface="Calibri"/>
                <a:cs typeface="Calibri"/>
              </a:rPr>
              <a:t>importance </a:t>
            </a:r>
            <a:r>
              <a:rPr sz="2000" spc="5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advantages of </a:t>
            </a:r>
            <a:r>
              <a:rPr sz="2000" spc="-10" dirty="0">
                <a:latin typeface="Calibri"/>
                <a:cs typeface="Calibri"/>
              </a:rPr>
              <a:t>integrating </a:t>
            </a:r>
            <a:r>
              <a:rPr sz="2000" spc="-5" dirty="0">
                <a:latin typeface="Calibri"/>
                <a:cs typeface="Calibri"/>
              </a:rPr>
              <a:t>mental </a:t>
            </a:r>
            <a:r>
              <a:rPr sz="2000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into  </a:t>
            </a:r>
            <a:r>
              <a:rPr sz="2000" dirty="0">
                <a:latin typeface="Calibri"/>
                <a:cs typeface="Calibri"/>
              </a:rPr>
              <a:t>primary </a:t>
            </a:r>
            <a:r>
              <a:rPr sz="2000" spc="-5" dirty="0">
                <a:latin typeface="Calibri"/>
                <a:cs typeface="Calibri"/>
              </a:rPr>
              <a:t>care </a:t>
            </a:r>
            <a:r>
              <a:rPr sz="2000" spc="-15" dirty="0">
                <a:latin typeface="Calibri"/>
                <a:cs typeface="Calibri"/>
              </a:rPr>
              <a:t>systems </a:t>
            </a:r>
            <a:r>
              <a:rPr sz="2000" spc="-5" dirty="0">
                <a:latin typeface="Calibri"/>
                <a:cs typeface="Calibri"/>
              </a:rPr>
              <a:t>around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world.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6162" y="264033"/>
            <a:ext cx="6948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0" dirty="0"/>
              <a:t>How effective </a:t>
            </a:r>
            <a:r>
              <a:rPr sz="2800" i="1" spc="-5" dirty="0"/>
              <a:t>is the </a:t>
            </a:r>
            <a:r>
              <a:rPr sz="2800" i="1" spc="-10" dirty="0"/>
              <a:t>implementation </a:t>
            </a:r>
            <a:r>
              <a:rPr sz="2800" i="1" spc="-5" dirty="0"/>
              <a:t>of</a:t>
            </a:r>
            <a:r>
              <a:rPr sz="2800" i="1" spc="85" dirty="0"/>
              <a:t> </a:t>
            </a:r>
            <a:r>
              <a:rPr sz="2800" i="1" spc="-10" dirty="0"/>
              <a:t>NMHP?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924559"/>
            <a:ext cx="7915275" cy="508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4130" indent="-274320">
              <a:lnSpc>
                <a:spcPct val="100000"/>
              </a:lnSpc>
              <a:spcBef>
                <a:spcPts val="105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Most reports suggest that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implementation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5" dirty="0">
                <a:latin typeface="Calibri"/>
                <a:cs typeface="Calibri"/>
              </a:rPr>
              <a:t>far from </a:t>
            </a:r>
            <a:r>
              <a:rPr sz="2000" spc="-5" dirty="0">
                <a:latin typeface="Calibri"/>
                <a:cs typeface="Calibri"/>
              </a:rPr>
              <a:t>optimal </a:t>
            </a:r>
            <a:r>
              <a:rPr sz="2000" dirty="0">
                <a:latin typeface="Calibri"/>
                <a:cs typeface="Calibri"/>
              </a:rPr>
              <a:t>and the  </a:t>
            </a:r>
            <a:r>
              <a:rPr sz="2000" spc="-5" dirty="0">
                <a:latin typeface="Calibri"/>
                <a:cs typeface="Calibri"/>
              </a:rPr>
              <a:t>reasons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numerous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variety </a:t>
            </a:r>
            <a:r>
              <a:rPr sz="2000" dirty="0">
                <a:latin typeface="Calibri"/>
                <a:cs typeface="Calibri"/>
              </a:rPr>
              <a:t>of lacunae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current implementation </a:t>
            </a:r>
            <a:r>
              <a:rPr sz="2000" dirty="0">
                <a:latin typeface="Calibri"/>
                <a:cs typeface="Calibri"/>
              </a:rPr>
              <a:t>of NMHP </a:t>
            </a:r>
            <a:r>
              <a:rPr sz="2000" spc="-15" dirty="0">
                <a:latin typeface="Calibri"/>
                <a:cs typeface="Calibri"/>
              </a:rPr>
              <a:t>have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been</a:t>
            </a:r>
            <a:endParaRPr sz="20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reported. These </a:t>
            </a:r>
            <a:r>
              <a:rPr sz="2000" dirty="0">
                <a:latin typeface="Calibri"/>
                <a:cs typeface="Calibri"/>
              </a:rPr>
              <a:t>include: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AutoNum type="romanLcParenR"/>
              <a:tabLst>
                <a:tab pos="527685" algn="l"/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absence of full time </a:t>
            </a:r>
            <a:r>
              <a:rPr sz="2000" spc="-10" dirty="0">
                <a:latin typeface="Calibri"/>
                <a:cs typeface="Calibri"/>
              </a:rPr>
              <a:t>programme officer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NMHP in </a:t>
            </a:r>
            <a:r>
              <a:rPr sz="2000" spc="-10" dirty="0">
                <a:latin typeface="Calibri"/>
                <a:cs typeface="Calibri"/>
              </a:rPr>
              <a:t>many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states</a:t>
            </a:r>
            <a:endParaRPr sz="2000">
              <a:latin typeface="Calibri"/>
              <a:cs typeface="Calibri"/>
            </a:endParaRPr>
          </a:p>
          <a:p>
            <a:pPr marL="641985" indent="-629285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AutoNum type="romanLcParenR"/>
              <a:tabLst>
                <a:tab pos="641985" algn="l"/>
                <a:tab pos="642620" algn="l"/>
              </a:tabLst>
            </a:pPr>
            <a:r>
              <a:rPr sz="2000" dirty="0">
                <a:latin typeface="Calibri"/>
                <a:cs typeface="Calibri"/>
              </a:rPr>
              <a:t>inadequacies in the </a:t>
            </a:r>
            <a:r>
              <a:rPr sz="2000" spc="-5" dirty="0">
                <a:latin typeface="Calibri"/>
                <a:cs typeface="Calibri"/>
              </a:rPr>
              <a:t>training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PHC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personnel</a:t>
            </a:r>
            <a:endParaRPr sz="2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AutoNum type="romanLcParenR"/>
              <a:tabLst>
                <a:tab pos="584200" algn="l"/>
                <a:tab pos="584835" algn="l"/>
              </a:tabLst>
            </a:pPr>
            <a:r>
              <a:rPr sz="2000" spc="-5" dirty="0">
                <a:latin typeface="Calibri"/>
                <a:cs typeface="Calibri"/>
              </a:rPr>
              <a:t>inadequate </a:t>
            </a:r>
            <a:r>
              <a:rPr sz="2000" spc="-15" dirty="0">
                <a:latin typeface="Calibri"/>
                <a:cs typeface="Calibri"/>
              </a:rPr>
              <a:t>record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maintenance</a:t>
            </a:r>
            <a:endParaRPr sz="2000">
              <a:latin typeface="Calibri"/>
              <a:cs typeface="Calibri"/>
            </a:endParaRPr>
          </a:p>
          <a:p>
            <a:pPr marL="527685" marR="627380" indent="-514984">
              <a:lnSpc>
                <a:spcPct val="100000"/>
              </a:lnSpc>
              <a:spcBef>
                <a:spcPts val="484"/>
              </a:spcBef>
              <a:buClr>
                <a:srgbClr val="9BBA58"/>
              </a:buClr>
              <a:buFont typeface="Calibri"/>
              <a:buAutoNum type="romanLcParenR"/>
              <a:tabLst>
                <a:tab pos="584200" algn="l"/>
                <a:tab pos="584835" algn="l"/>
              </a:tabLst>
            </a:pPr>
            <a:r>
              <a:rPr dirty="0"/>
              <a:t>	</a:t>
            </a:r>
            <a:r>
              <a:rPr sz="2000" spc="-5" dirty="0">
                <a:latin typeface="Calibri"/>
                <a:cs typeface="Calibri"/>
              </a:rPr>
              <a:t>non-availability of basic </a:t>
            </a:r>
            <a:r>
              <a:rPr sz="2000" spc="-10" dirty="0">
                <a:latin typeface="Calibri"/>
                <a:cs typeface="Calibri"/>
              </a:rPr>
              <a:t>information </a:t>
            </a:r>
            <a:r>
              <a:rPr sz="2000" dirty="0">
                <a:latin typeface="Calibri"/>
                <a:cs typeface="Calibri"/>
              </a:rPr>
              <a:t>about </a:t>
            </a:r>
            <a:r>
              <a:rPr sz="2000" spc="-10" dirty="0">
                <a:latin typeface="Calibri"/>
                <a:cs typeface="Calibri"/>
              </a:rPr>
              <a:t>patients undergoing  treatment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various centres </a:t>
            </a:r>
            <a:r>
              <a:rPr sz="2000" spc="-5" dirty="0">
                <a:latin typeface="Calibri"/>
                <a:cs typeface="Calibri"/>
              </a:rPr>
              <a:t>(regularity of </a:t>
            </a:r>
            <a:r>
              <a:rPr sz="2000" spc="-10" dirty="0">
                <a:latin typeface="Calibri"/>
                <a:cs typeface="Calibri"/>
              </a:rPr>
              <a:t>treatment, outcome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10" dirty="0">
                <a:latin typeface="Calibri"/>
                <a:cs typeface="Calibri"/>
              </a:rPr>
              <a:t>treatment, drop-out </a:t>
            </a:r>
            <a:r>
              <a:rPr sz="2000" spc="-20" dirty="0">
                <a:latin typeface="Calibri"/>
                <a:cs typeface="Calibri"/>
              </a:rPr>
              <a:t>rates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etc)</a:t>
            </a:r>
            <a:endParaRPr sz="2000">
              <a:latin typeface="Calibri"/>
              <a:cs typeface="Calibri"/>
            </a:endParaRPr>
          </a:p>
          <a:p>
            <a:pPr marL="641985" indent="-629285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AutoNum type="romanLcParenR"/>
              <a:tabLst>
                <a:tab pos="641985" algn="l"/>
                <a:tab pos="642620" algn="l"/>
              </a:tabLst>
            </a:pPr>
            <a:r>
              <a:rPr sz="2000" spc="-10" dirty="0">
                <a:latin typeface="Calibri"/>
                <a:cs typeface="Calibri"/>
              </a:rPr>
              <a:t>difficulties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recruitment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retention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professionals</a:t>
            </a:r>
            <a:endParaRPr sz="20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in 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DMHP</a:t>
            </a:r>
            <a:endParaRPr sz="2000">
              <a:latin typeface="Calibri"/>
              <a:cs typeface="Calibri"/>
            </a:endParaRPr>
          </a:p>
          <a:p>
            <a:pPr marL="641985" indent="-629285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AutoNum type="romanLcParenR" startAt="6"/>
              <a:tabLst>
                <a:tab pos="641985" algn="l"/>
                <a:tab pos="642620" algn="l"/>
              </a:tabLst>
            </a:pPr>
            <a:r>
              <a:rPr sz="2000" spc="-10" dirty="0">
                <a:latin typeface="Calibri"/>
                <a:cs typeface="Calibri"/>
              </a:rPr>
              <a:t>non-involvement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NGOs and the </a:t>
            </a:r>
            <a:r>
              <a:rPr sz="2000" spc="-15" dirty="0">
                <a:latin typeface="Calibri"/>
                <a:cs typeface="Calibri"/>
              </a:rPr>
              <a:t>private</a:t>
            </a:r>
            <a:r>
              <a:rPr sz="2000" spc="-10" dirty="0">
                <a:latin typeface="Calibri"/>
                <a:cs typeface="Calibri"/>
              </a:rPr>
              <a:t> sector</a:t>
            </a:r>
            <a:endParaRPr sz="2000">
              <a:latin typeface="Calibri"/>
              <a:cs typeface="Calibri"/>
            </a:endParaRPr>
          </a:p>
          <a:p>
            <a:pPr marL="527685" marR="558165" indent="-514984">
              <a:lnSpc>
                <a:spcPct val="100000"/>
              </a:lnSpc>
              <a:spcBef>
                <a:spcPts val="480"/>
              </a:spcBef>
              <a:buClr>
                <a:srgbClr val="9BBA58"/>
              </a:buClr>
              <a:buFont typeface="Calibri"/>
              <a:buAutoNum type="romanLcParenR" startAt="6"/>
              <a:tabLst>
                <a:tab pos="584200" algn="l"/>
                <a:tab pos="584835" algn="l"/>
              </a:tabLst>
            </a:pPr>
            <a:r>
              <a:rPr dirty="0"/>
              <a:t>	</a:t>
            </a:r>
            <a:r>
              <a:rPr sz="2000" spc="-5" dirty="0">
                <a:latin typeface="Calibri"/>
                <a:cs typeface="Calibri"/>
              </a:rPr>
              <a:t>inadequate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 educational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community </a:t>
            </a:r>
            <a:r>
              <a:rPr sz="2000" spc="-10" dirty="0">
                <a:latin typeface="Calibri"/>
                <a:cs typeface="Calibri"/>
              </a:rPr>
              <a:t>awareness  </a:t>
            </a:r>
            <a:r>
              <a:rPr sz="2000" spc="-5" dirty="0">
                <a:latin typeface="Calibri"/>
                <a:cs typeface="Calibri"/>
              </a:rPr>
              <a:t>activities.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21583"/>
            <a:ext cx="7971790" cy="270827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437515" indent="-424815">
              <a:lnSpc>
                <a:spcPct val="100000"/>
              </a:lnSpc>
              <a:spcBef>
                <a:spcPts val="575"/>
              </a:spcBef>
              <a:buAutoNum type="romanLcParenR" startAt="8"/>
              <a:tabLst>
                <a:tab pos="438150" algn="l"/>
              </a:tabLst>
            </a:pPr>
            <a:r>
              <a:rPr sz="2000" spc="-5" dirty="0">
                <a:latin typeface="Calibri"/>
                <a:cs typeface="Calibri"/>
              </a:rPr>
              <a:t>absence of </a:t>
            </a:r>
            <a:r>
              <a:rPr sz="2000" spc="-15" dirty="0">
                <a:latin typeface="Calibri"/>
                <a:cs typeface="Calibri"/>
              </a:rPr>
              <a:t>programme </a:t>
            </a:r>
            <a:r>
              <a:rPr sz="2000" spc="-10" dirty="0">
                <a:latin typeface="Calibri"/>
                <a:cs typeface="Calibri"/>
              </a:rPr>
              <a:t>outcome indicators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monitoring</a:t>
            </a:r>
            <a:endParaRPr sz="2000">
              <a:latin typeface="Calibri"/>
              <a:cs typeface="Calibri"/>
            </a:endParaRPr>
          </a:p>
          <a:p>
            <a:pPr marL="372110" indent="-303530">
              <a:lnSpc>
                <a:spcPct val="100000"/>
              </a:lnSpc>
              <a:spcBef>
                <a:spcPts val="480"/>
              </a:spcBef>
              <a:buAutoNum type="romanLcParenR" startAt="8"/>
              <a:tabLst>
                <a:tab pos="372745" algn="l"/>
              </a:tabLst>
            </a:pPr>
            <a:r>
              <a:rPr sz="2000" spc="-5" dirty="0">
                <a:latin typeface="Calibri"/>
                <a:cs typeface="Calibri"/>
              </a:rPr>
              <a:t>inadequate technical support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spc="-5" dirty="0">
                <a:latin typeface="Calibri"/>
                <a:cs typeface="Calibri"/>
              </a:rPr>
              <a:t>health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experts.</a:t>
            </a:r>
            <a:r>
              <a:rPr sz="1950" spc="-7" baseline="25641" dirty="0">
                <a:latin typeface="Calibri"/>
                <a:cs typeface="Calibri"/>
              </a:rPr>
              <a:t>42</a:t>
            </a:r>
            <a:endParaRPr sz="1950" baseline="25641">
              <a:latin typeface="Calibri"/>
              <a:cs typeface="Calibri"/>
            </a:endParaRPr>
          </a:p>
          <a:p>
            <a:pPr marL="355600" marR="99060" indent="-248920">
              <a:lnSpc>
                <a:spcPct val="100000"/>
              </a:lnSpc>
              <a:spcBef>
                <a:spcPts val="484"/>
              </a:spcBef>
              <a:buAutoNum type="romanLcParenR" startAt="8"/>
              <a:tabLst>
                <a:tab pos="332740" algn="l"/>
              </a:tabLst>
            </a:pPr>
            <a:r>
              <a:rPr sz="2000" dirty="0">
                <a:latin typeface="Calibri"/>
                <a:cs typeface="Calibri"/>
              </a:rPr>
              <a:t>As </a:t>
            </a:r>
            <a:r>
              <a:rPr sz="2000" spc="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NMHP </a:t>
            </a:r>
            <a:r>
              <a:rPr sz="2000" spc="-5" dirty="0">
                <a:latin typeface="Calibri"/>
                <a:cs typeface="Calibri"/>
              </a:rPr>
              <a:t>primarily focuses on </a:t>
            </a:r>
            <a:r>
              <a:rPr sz="2000" spc="-10" dirty="0">
                <a:latin typeface="Calibri"/>
                <a:cs typeface="Calibri"/>
              </a:rPr>
              <a:t>rural </a:t>
            </a:r>
            <a:r>
              <a:rPr sz="2000" spc="-5" dirty="0">
                <a:latin typeface="Calibri"/>
                <a:cs typeface="Calibri"/>
              </a:rPr>
              <a:t>areas, </a:t>
            </a:r>
            <a:r>
              <a:rPr sz="2000" dirty="0">
                <a:latin typeface="Calibri"/>
                <a:cs typeface="Calibri"/>
              </a:rPr>
              <a:t>the need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decentralized  </a:t>
            </a:r>
            <a:r>
              <a:rPr sz="2000" spc="-5" dirty="0">
                <a:latin typeface="Calibri"/>
                <a:cs typeface="Calibri"/>
              </a:rPr>
              <a:t>mental </a:t>
            </a:r>
            <a:r>
              <a:rPr sz="2000" dirty="0">
                <a:latin typeface="Calibri"/>
                <a:cs typeface="Calibri"/>
              </a:rPr>
              <a:t>health </a:t>
            </a:r>
            <a:r>
              <a:rPr sz="2000" spc="-5" dirty="0">
                <a:latin typeface="Calibri"/>
                <a:cs typeface="Calibri"/>
              </a:rPr>
              <a:t>care </a:t>
            </a:r>
            <a:r>
              <a:rPr sz="2000" dirty="0">
                <a:latin typeface="Calibri"/>
                <a:cs typeface="Calibri"/>
              </a:rPr>
              <a:t>in urban </a:t>
            </a:r>
            <a:r>
              <a:rPr sz="2000" spc="-5" dirty="0">
                <a:latin typeface="Calibri"/>
                <a:cs typeface="Calibri"/>
              </a:rPr>
              <a:t>areas </a:t>
            </a:r>
            <a:r>
              <a:rPr sz="2000" dirty="0">
                <a:latin typeface="Calibri"/>
                <a:cs typeface="Calibri"/>
              </a:rPr>
              <a:t>has been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highlighted</a:t>
            </a:r>
            <a:endParaRPr sz="2000">
              <a:latin typeface="Calibri"/>
              <a:cs typeface="Calibri"/>
            </a:endParaRPr>
          </a:p>
          <a:p>
            <a:pPr marL="316230" marR="5080" indent="-316230">
              <a:lnSpc>
                <a:spcPct val="100000"/>
              </a:lnSpc>
              <a:spcBef>
                <a:spcPts val="480"/>
              </a:spcBef>
              <a:buAutoNum type="romanLcParenR" startAt="8"/>
              <a:tabLst>
                <a:tab pos="316230" algn="l"/>
              </a:tabLst>
            </a:pPr>
            <a:r>
              <a:rPr sz="2000" dirty="0">
                <a:latin typeface="Calibri"/>
                <a:cs typeface="Calibri"/>
              </a:rPr>
              <a:t>While </a:t>
            </a:r>
            <a:r>
              <a:rPr sz="2000" spc="-5" dirty="0">
                <a:latin typeface="Calibri"/>
                <a:cs typeface="Calibri"/>
              </a:rPr>
              <a:t>funding itself has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5" dirty="0">
                <a:latin typeface="Calibri"/>
                <a:cs typeface="Calibri"/>
              </a:rPr>
              <a:t>been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problem, delayed </a:t>
            </a:r>
            <a:r>
              <a:rPr sz="2000" spc="-5" dirty="0">
                <a:latin typeface="Calibri"/>
                <a:cs typeface="Calibri"/>
              </a:rPr>
              <a:t>receipt of funds,  irregular dispersal of </a:t>
            </a:r>
            <a:r>
              <a:rPr sz="2000" dirty="0">
                <a:latin typeface="Calibri"/>
                <a:cs typeface="Calibri"/>
              </a:rPr>
              <a:t>funds, </a:t>
            </a:r>
            <a:r>
              <a:rPr sz="2000" spc="-10" dirty="0">
                <a:latin typeface="Calibri"/>
                <a:cs typeface="Calibri"/>
              </a:rPr>
              <a:t>administrative </a:t>
            </a:r>
            <a:r>
              <a:rPr sz="2000" spc="-5" dirty="0">
                <a:latin typeface="Calibri"/>
                <a:cs typeface="Calibri"/>
              </a:rPr>
              <a:t>blocks </a:t>
            </a:r>
            <a:r>
              <a:rPr sz="2000" dirty="0">
                <a:latin typeface="Calibri"/>
                <a:cs typeface="Calibri"/>
              </a:rPr>
              <a:t>in the full </a:t>
            </a:r>
            <a:r>
              <a:rPr sz="2000" spc="-5" dirty="0">
                <a:latin typeface="Calibri"/>
                <a:cs typeface="Calibri"/>
              </a:rPr>
              <a:t>utilization of  </a:t>
            </a:r>
            <a:r>
              <a:rPr sz="2000" spc="-10" dirty="0">
                <a:latin typeface="Calibri"/>
                <a:cs typeface="Calibri"/>
              </a:rPr>
              <a:t>available </a:t>
            </a:r>
            <a:r>
              <a:rPr sz="2000" dirty="0">
                <a:latin typeface="Calibri"/>
                <a:cs typeface="Calibri"/>
              </a:rPr>
              <a:t>funds and a </a:t>
            </a:r>
            <a:r>
              <a:rPr sz="2000" spc="-5" dirty="0">
                <a:latin typeface="Calibri"/>
                <a:cs typeface="Calibri"/>
              </a:rPr>
              <a:t>variety </a:t>
            </a:r>
            <a:r>
              <a:rPr sz="2000" dirty="0">
                <a:latin typeface="Calibri"/>
                <a:cs typeface="Calibri"/>
              </a:rPr>
              <a:t>managerial </a:t>
            </a:r>
            <a:r>
              <a:rPr sz="2000" spc="-5" dirty="0">
                <a:latin typeface="Calibri"/>
                <a:cs typeface="Calibri"/>
              </a:rPr>
              <a:t>issues </a:t>
            </a:r>
            <a:r>
              <a:rPr sz="2000" spc="-15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bogged </a:t>
            </a:r>
            <a:r>
              <a:rPr sz="2000" spc="-5" dirty="0">
                <a:latin typeface="Calibri"/>
                <a:cs typeface="Calibri"/>
              </a:rPr>
              <a:t>down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proper implementation of </a:t>
            </a:r>
            <a:r>
              <a:rPr sz="2000" dirty="0">
                <a:latin typeface="Calibri"/>
                <a:cs typeface="Calibri"/>
              </a:rPr>
              <a:t>the NMHP in </a:t>
            </a:r>
            <a:r>
              <a:rPr sz="2000" spc="-10" dirty="0">
                <a:latin typeface="Calibri"/>
                <a:cs typeface="Calibri"/>
              </a:rPr>
              <a:t>many </a:t>
            </a:r>
            <a:r>
              <a:rPr sz="2000" spc="-15" dirty="0">
                <a:latin typeface="Calibri"/>
                <a:cs typeface="Calibri"/>
              </a:rPr>
              <a:t>states </a:t>
            </a:r>
            <a:r>
              <a:rPr sz="2000" dirty="0">
                <a:latin typeface="Calibri"/>
                <a:cs typeface="Calibri"/>
              </a:rPr>
              <a:t>and Union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Territories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241" y="455803"/>
            <a:ext cx="76803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5" dirty="0"/>
              <a:t>Has there been </a:t>
            </a:r>
            <a:r>
              <a:rPr i="1" spc="-15" dirty="0"/>
              <a:t>any </a:t>
            </a:r>
            <a:r>
              <a:rPr i="1" spc="-5" dirty="0"/>
              <a:t>independent evaluation of the</a:t>
            </a:r>
            <a:r>
              <a:rPr i="1" spc="30" dirty="0"/>
              <a:t> </a:t>
            </a:r>
            <a:r>
              <a:rPr i="1" spc="-5" dirty="0"/>
              <a:t>DMHP?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43761"/>
            <a:ext cx="8030845" cy="518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27305" indent="-274320">
              <a:lnSpc>
                <a:spcPct val="100000"/>
              </a:lnSpc>
              <a:spcBef>
                <a:spcPts val="95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1900" spc="-10" dirty="0">
                <a:latin typeface="Calibri"/>
                <a:cs typeface="Calibri"/>
              </a:rPr>
              <a:t>One </a:t>
            </a:r>
            <a:r>
              <a:rPr sz="1900" spc="-5" dirty="0">
                <a:latin typeface="Calibri"/>
                <a:cs typeface="Calibri"/>
              </a:rPr>
              <a:t>of the major criticisms of the NMHP and </a:t>
            </a:r>
            <a:r>
              <a:rPr sz="1900" spc="-10" dirty="0">
                <a:latin typeface="Calibri"/>
                <a:cs typeface="Calibri"/>
              </a:rPr>
              <a:t>particularly </a:t>
            </a:r>
            <a:r>
              <a:rPr sz="1900" spc="-5" dirty="0">
                <a:latin typeface="Calibri"/>
                <a:cs typeface="Calibri"/>
              </a:rPr>
              <a:t>its </a:t>
            </a:r>
            <a:r>
              <a:rPr sz="1900" spc="-10" dirty="0">
                <a:latin typeface="Calibri"/>
                <a:cs typeface="Calibri"/>
              </a:rPr>
              <a:t>DMHP component  </a:t>
            </a:r>
            <a:r>
              <a:rPr sz="1900" spc="-15" dirty="0">
                <a:latin typeface="Calibri"/>
                <a:cs typeface="Calibri"/>
              </a:rPr>
              <a:t>was </a:t>
            </a:r>
            <a:r>
              <a:rPr sz="1900" spc="-5" dirty="0">
                <a:latin typeface="Calibri"/>
                <a:cs typeface="Calibri"/>
              </a:rPr>
              <a:t>that it </a:t>
            </a:r>
            <a:r>
              <a:rPr sz="1900" spc="-15" dirty="0">
                <a:latin typeface="Calibri"/>
                <a:cs typeface="Calibri"/>
              </a:rPr>
              <a:t>was </a:t>
            </a:r>
            <a:r>
              <a:rPr sz="1900" spc="-10" dirty="0">
                <a:latin typeface="Calibri"/>
                <a:cs typeface="Calibri"/>
              </a:rPr>
              <a:t>not </a:t>
            </a:r>
            <a:r>
              <a:rPr sz="1900" spc="-5" dirty="0">
                <a:latin typeface="Calibri"/>
                <a:cs typeface="Calibri"/>
              </a:rPr>
              <a:t>independently </a:t>
            </a:r>
            <a:r>
              <a:rPr sz="1900" spc="-15" dirty="0">
                <a:latin typeface="Calibri"/>
                <a:cs typeface="Calibri"/>
              </a:rPr>
              <a:t>evaluated </a:t>
            </a:r>
            <a:r>
              <a:rPr sz="1900" spc="-20" dirty="0">
                <a:latin typeface="Calibri"/>
                <a:cs typeface="Calibri"/>
              </a:rPr>
              <a:t>before </a:t>
            </a:r>
            <a:r>
              <a:rPr sz="1900" spc="-5" dirty="0">
                <a:latin typeface="Calibri"/>
                <a:cs typeface="Calibri"/>
              </a:rPr>
              <a:t>its </a:t>
            </a:r>
            <a:r>
              <a:rPr sz="1900" spc="-10" dirty="0">
                <a:latin typeface="Calibri"/>
                <a:cs typeface="Calibri"/>
              </a:rPr>
              <a:t>larger </a:t>
            </a:r>
            <a:r>
              <a:rPr sz="1900" spc="-5" dirty="0">
                <a:latin typeface="Calibri"/>
                <a:cs typeface="Calibri"/>
              </a:rPr>
              <a:t>scale </a:t>
            </a:r>
            <a:r>
              <a:rPr sz="1900" spc="-10" dirty="0">
                <a:latin typeface="Calibri"/>
                <a:cs typeface="Calibri"/>
              </a:rPr>
              <a:t>expansion  during </a:t>
            </a:r>
            <a:r>
              <a:rPr sz="1900" spc="5" dirty="0">
                <a:latin typeface="Calibri"/>
                <a:cs typeface="Calibri"/>
              </a:rPr>
              <a:t>10</a:t>
            </a:r>
            <a:r>
              <a:rPr sz="1875" spc="7" baseline="26666" dirty="0">
                <a:latin typeface="Calibri"/>
                <a:cs typeface="Calibri"/>
              </a:rPr>
              <a:t>th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dirty="0">
                <a:latin typeface="Calibri"/>
                <a:cs typeface="Calibri"/>
              </a:rPr>
              <a:t>11</a:t>
            </a:r>
            <a:r>
              <a:rPr sz="1875" baseline="26666" dirty="0">
                <a:latin typeface="Calibri"/>
                <a:cs typeface="Calibri"/>
              </a:rPr>
              <a:t>th </a:t>
            </a:r>
            <a:r>
              <a:rPr sz="1900" spc="-5" dirty="0">
                <a:latin typeface="Calibri"/>
                <a:cs typeface="Calibri"/>
              </a:rPr>
              <a:t>Plans</a:t>
            </a:r>
            <a:endParaRPr sz="1900">
              <a:latin typeface="Calibri"/>
              <a:cs typeface="Calibri"/>
            </a:endParaRPr>
          </a:p>
          <a:p>
            <a:pPr marL="287020" marR="69850" indent="-274320">
              <a:lnSpc>
                <a:spcPct val="100000"/>
              </a:lnSpc>
              <a:spcBef>
                <a:spcPts val="455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1900" spc="-5" dirty="0">
                <a:latin typeface="Calibri"/>
                <a:cs typeface="Calibri"/>
              </a:rPr>
              <a:t>An independent </a:t>
            </a:r>
            <a:r>
              <a:rPr sz="1900" spc="-10" dirty="0">
                <a:latin typeface="Calibri"/>
                <a:cs typeface="Calibri"/>
              </a:rPr>
              <a:t>evaluation </a:t>
            </a:r>
            <a:r>
              <a:rPr sz="1900" spc="-15" dirty="0">
                <a:latin typeface="Calibri"/>
                <a:cs typeface="Calibri"/>
              </a:rPr>
              <a:t>was </a:t>
            </a:r>
            <a:r>
              <a:rPr sz="1900" spc="-10" dirty="0">
                <a:latin typeface="Calibri"/>
                <a:cs typeface="Calibri"/>
              </a:rPr>
              <a:t>commissioned by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Ministry </a:t>
            </a:r>
            <a:r>
              <a:rPr sz="1900" spc="-5" dirty="0">
                <a:latin typeface="Calibri"/>
                <a:cs typeface="Calibri"/>
              </a:rPr>
              <a:t>of Health and  </a:t>
            </a:r>
            <a:r>
              <a:rPr sz="1900" spc="-10" dirty="0">
                <a:latin typeface="Calibri"/>
                <a:cs typeface="Calibri"/>
              </a:rPr>
              <a:t>Family </a:t>
            </a:r>
            <a:r>
              <a:rPr sz="1900" spc="-20" dirty="0">
                <a:latin typeface="Calibri"/>
                <a:cs typeface="Calibri"/>
              </a:rPr>
              <a:t>Welfare, </a:t>
            </a:r>
            <a:r>
              <a:rPr sz="1900" spc="-10" dirty="0">
                <a:latin typeface="Calibri"/>
                <a:cs typeface="Calibri"/>
              </a:rPr>
              <a:t>Government </a:t>
            </a:r>
            <a:r>
              <a:rPr sz="1900" spc="-5" dirty="0">
                <a:latin typeface="Calibri"/>
                <a:cs typeface="Calibri"/>
              </a:rPr>
              <a:t>of India and </a:t>
            </a:r>
            <a:r>
              <a:rPr sz="1900" spc="-10" dirty="0">
                <a:latin typeface="Calibri"/>
                <a:cs typeface="Calibri"/>
              </a:rPr>
              <a:t>was </a:t>
            </a:r>
            <a:r>
              <a:rPr sz="1900" spc="-5" dirty="0">
                <a:latin typeface="Calibri"/>
                <a:cs typeface="Calibri"/>
              </a:rPr>
              <a:t>carried out the Indian </a:t>
            </a:r>
            <a:r>
              <a:rPr sz="1900" spc="-10" dirty="0">
                <a:latin typeface="Calibri"/>
                <a:cs typeface="Calibri"/>
              </a:rPr>
              <a:t>Council of  Marketing Research (ICMR), </a:t>
            </a: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10" dirty="0">
                <a:latin typeface="Calibri"/>
                <a:cs typeface="Calibri"/>
              </a:rPr>
              <a:t>division </a:t>
            </a:r>
            <a:r>
              <a:rPr sz="1900" spc="-5" dirty="0">
                <a:latin typeface="Calibri"/>
                <a:cs typeface="Calibri"/>
              </a:rPr>
              <a:t>of Planman </a:t>
            </a:r>
            <a:r>
              <a:rPr sz="1900" spc="-10" dirty="0">
                <a:latin typeface="Calibri"/>
                <a:cs typeface="Calibri"/>
              </a:rPr>
              <a:t>Consulting (India) </a:t>
            </a:r>
            <a:r>
              <a:rPr sz="1900" spc="-15" dirty="0">
                <a:latin typeface="Calibri"/>
                <a:cs typeface="Calibri"/>
              </a:rPr>
              <a:t>Private  </a:t>
            </a:r>
            <a:r>
              <a:rPr sz="1900" spc="-25" dirty="0">
                <a:latin typeface="Calibri"/>
                <a:cs typeface="Calibri"/>
              </a:rPr>
              <a:t>Ltd, </a:t>
            </a:r>
            <a:r>
              <a:rPr sz="1900" spc="-10" dirty="0">
                <a:latin typeface="Calibri"/>
                <a:cs typeface="Calibri"/>
              </a:rPr>
              <a:t>New Delhi during</a:t>
            </a:r>
            <a:r>
              <a:rPr sz="1900" spc="8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2008-2009</a:t>
            </a:r>
            <a:endParaRPr sz="1900"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459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1900" spc="-10" dirty="0">
                <a:latin typeface="Calibri"/>
                <a:cs typeface="Calibri"/>
              </a:rPr>
              <a:t>The terms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20" dirty="0">
                <a:latin typeface="Calibri"/>
                <a:cs typeface="Calibri"/>
              </a:rPr>
              <a:t>reference for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evaluation </a:t>
            </a:r>
            <a:r>
              <a:rPr sz="1900" spc="-5" dirty="0">
                <a:latin typeface="Calibri"/>
                <a:cs typeface="Calibri"/>
              </a:rPr>
              <a:t>included, besides </a:t>
            </a:r>
            <a:r>
              <a:rPr sz="1900" spc="-10" dirty="0">
                <a:latin typeface="Calibri"/>
                <a:cs typeface="Calibri"/>
              </a:rPr>
              <a:t>objective </a:t>
            </a:r>
            <a:r>
              <a:rPr sz="1900" spc="-5" dirty="0">
                <a:latin typeface="Calibri"/>
                <a:cs typeface="Calibri"/>
              </a:rPr>
              <a:t>and  critical assessment of the </a:t>
            </a:r>
            <a:r>
              <a:rPr sz="1900" spc="-55" dirty="0">
                <a:latin typeface="Calibri"/>
                <a:cs typeface="Calibri"/>
              </a:rPr>
              <a:t>DMHP, </a:t>
            </a:r>
            <a:r>
              <a:rPr sz="1900" spc="-15" dirty="0">
                <a:latin typeface="Calibri"/>
                <a:cs typeface="Calibri"/>
              </a:rPr>
              <a:t>providing </a:t>
            </a:r>
            <a:r>
              <a:rPr sz="1900" spc="-10" dirty="0">
                <a:latin typeface="Calibri"/>
                <a:cs typeface="Calibri"/>
              </a:rPr>
              <a:t>recommendations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suggestions 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spc="-15" dirty="0">
                <a:latin typeface="Calibri"/>
                <a:cs typeface="Calibri"/>
              </a:rPr>
              <a:t>improvements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implementation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future expansion </a:t>
            </a:r>
            <a:r>
              <a:rPr sz="1900" spc="-5" dirty="0">
                <a:latin typeface="Calibri"/>
                <a:cs typeface="Calibri"/>
              </a:rPr>
              <a:t>of the</a:t>
            </a:r>
            <a:r>
              <a:rPr sz="1900" spc="2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programme.</a:t>
            </a:r>
            <a:r>
              <a:rPr sz="1875" spc="-15" baseline="26666" dirty="0">
                <a:latin typeface="Calibri"/>
                <a:cs typeface="Calibri"/>
              </a:rPr>
              <a:t>5</a:t>
            </a:r>
            <a:endParaRPr sz="1875" baseline="26666">
              <a:latin typeface="Calibri"/>
              <a:cs typeface="Calibri"/>
            </a:endParaRPr>
          </a:p>
          <a:p>
            <a:pPr marL="287020" marR="287020" indent="-274320">
              <a:lnSpc>
                <a:spcPct val="100000"/>
              </a:lnSpc>
              <a:spcBef>
                <a:spcPts val="455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1900" spc="-5" dirty="0">
                <a:latin typeface="Calibri"/>
                <a:cs typeface="Calibri"/>
              </a:rPr>
              <a:t>20 </a:t>
            </a:r>
            <a:r>
              <a:rPr sz="1900" spc="-10" dirty="0">
                <a:latin typeface="Calibri"/>
                <a:cs typeface="Calibri"/>
              </a:rPr>
              <a:t>districts </a:t>
            </a:r>
            <a:r>
              <a:rPr sz="1900" spc="-5" dirty="0">
                <a:latin typeface="Calibri"/>
                <a:cs typeface="Calibri"/>
              </a:rPr>
              <a:t>(4 each </a:t>
            </a:r>
            <a:r>
              <a:rPr sz="1900" spc="-15" dirty="0">
                <a:latin typeface="Calibri"/>
                <a:cs typeface="Calibri"/>
              </a:rPr>
              <a:t>from five zones </a:t>
            </a:r>
            <a:r>
              <a:rPr sz="1900" spc="-10" dirty="0">
                <a:latin typeface="Calibri"/>
                <a:cs typeface="Calibri"/>
              </a:rPr>
              <a:t>of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country </a:t>
            </a:r>
            <a:r>
              <a:rPr sz="1900" spc="-5" dirty="0">
                <a:latin typeface="Calibri"/>
                <a:cs typeface="Calibri"/>
              </a:rPr>
              <a:t>– </a:t>
            </a:r>
            <a:r>
              <a:rPr sz="1900" spc="-15" dirty="0">
                <a:latin typeface="Calibri"/>
                <a:cs typeface="Calibri"/>
              </a:rPr>
              <a:t>East, </a:t>
            </a:r>
            <a:r>
              <a:rPr sz="1900" spc="-20" dirty="0">
                <a:latin typeface="Calibri"/>
                <a:cs typeface="Calibri"/>
              </a:rPr>
              <a:t>West, </a:t>
            </a:r>
            <a:r>
              <a:rPr sz="1900" spc="-5" dirty="0">
                <a:latin typeface="Calibri"/>
                <a:cs typeface="Calibri"/>
              </a:rPr>
              <a:t>North, </a:t>
            </a:r>
            <a:r>
              <a:rPr sz="1900" spc="-10" dirty="0">
                <a:latin typeface="Calibri"/>
                <a:cs typeface="Calibri"/>
              </a:rPr>
              <a:t>South 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Central) </a:t>
            </a:r>
            <a:r>
              <a:rPr sz="1900" spc="-5" dirty="0">
                <a:latin typeface="Calibri"/>
                <a:cs typeface="Calibri"/>
              </a:rPr>
              <a:t>and 5 </a:t>
            </a:r>
            <a:r>
              <a:rPr sz="1900" spc="-10" dirty="0">
                <a:latin typeface="Calibri"/>
                <a:cs typeface="Calibri"/>
              </a:rPr>
              <a:t>non-DMHP districts </a:t>
            </a:r>
            <a:r>
              <a:rPr sz="1900" spc="-15" dirty="0">
                <a:latin typeface="Calibri"/>
                <a:cs typeface="Calibri"/>
              </a:rPr>
              <a:t>(control) were </a:t>
            </a:r>
            <a:r>
              <a:rPr sz="1900" spc="-5" dirty="0">
                <a:latin typeface="Calibri"/>
                <a:cs typeface="Calibri"/>
              </a:rPr>
              <a:t>selected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spc="-5" dirty="0">
                <a:latin typeface="Calibri"/>
                <a:cs typeface="Calibri"/>
              </a:rPr>
              <a:t>the  </a:t>
            </a:r>
            <a:r>
              <a:rPr sz="1900" spc="-10" dirty="0">
                <a:latin typeface="Calibri"/>
                <a:cs typeface="Calibri"/>
              </a:rPr>
              <a:t>evaluation</a:t>
            </a:r>
            <a:endParaRPr sz="1900">
              <a:latin typeface="Calibri"/>
              <a:cs typeface="Calibri"/>
            </a:endParaRPr>
          </a:p>
          <a:p>
            <a:pPr marL="287020" marR="140335" indent="-274320">
              <a:lnSpc>
                <a:spcPct val="100000"/>
              </a:lnSpc>
              <a:spcBef>
                <a:spcPts val="459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1900" spc="-20" dirty="0">
                <a:latin typeface="Calibri"/>
                <a:cs typeface="Calibri"/>
              </a:rPr>
              <a:t>Various </a:t>
            </a:r>
            <a:r>
              <a:rPr sz="1900" spc="-5" dirty="0">
                <a:latin typeface="Calibri"/>
                <a:cs typeface="Calibri"/>
              </a:rPr>
              <a:t>aspects </a:t>
            </a:r>
            <a:r>
              <a:rPr sz="1900" spc="-10" dirty="0">
                <a:latin typeface="Calibri"/>
                <a:cs typeface="Calibri"/>
              </a:rPr>
              <a:t>of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5" dirty="0">
                <a:latin typeface="Calibri"/>
                <a:cs typeface="Calibri"/>
              </a:rPr>
              <a:t>programme </a:t>
            </a:r>
            <a:r>
              <a:rPr sz="1900" spc="-5" dirty="0">
                <a:latin typeface="Calibri"/>
                <a:cs typeface="Calibri"/>
              </a:rPr>
              <a:t>including </a:t>
            </a:r>
            <a:r>
              <a:rPr sz="1900" spc="-10" dirty="0">
                <a:latin typeface="Calibri"/>
                <a:cs typeface="Calibri"/>
              </a:rPr>
              <a:t>sanction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utilization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funds,  recruitment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retention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personnel, </a:t>
            </a:r>
            <a:r>
              <a:rPr sz="1900" spc="-5" dirty="0">
                <a:latin typeface="Calibri"/>
                <a:cs typeface="Calibri"/>
              </a:rPr>
              <a:t>quality and </a:t>
            </a:r>
            <a:r>
              <a:rPr sz="1900" spc="-15" dirty="0">
                <a:latin typeface="Calibri"/>
                <a:cs typeface="Calibri"/>
              </a:rPr>
              <a:t>effects </a:t>
            </a:r>
            <a:r>
              <a:rPr sz="1900" spc="-10" dirty="0">
                <a:latin typeface="Calibri"/>
                <a:cs typeface="Calibri"/>
              </a:rPr>
              <a:t>of </a:t>
            </a:r>
            <a:r>
              <a:rPr sz="1900" spc="-5" dirty="0">
                <a:latin typeface="Calibri"/>
                <a:cs typeface="Calibri"/>
              </a:rPr>
              <a:t>training, </a:t>
            </a:r>
            <a:r>
              <a:rPr sz="1900" spc="-10" dirty="0">
                <a:latin typeface="Calibri"/>
                <a:cs typeface="Calibri"/>
              </a:rPr>
              <a:t>nature 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IEC </a:t>
            </a:r>
            <a:r>
              <a:rPr sz="1900" spc="-5" dirty="0">
                <a:latin typeface="Calibri"/>
                <a:cs typeface="Calibri"/>
              </a:rPr>
              <a:t>activities, </a:t>
            </a:r>
            <a:r>
              <a:rPr sz="1900" spc="-10" dirty="0">
                <a:latin typeface="Calibri"/>
                <a:cs typeface="Calibri"/>
              </a:rPr>
              <a:t>availability </a:t>
            </a:r>
            <a:r>
              <a:rPr sz="1900" spc="-5" dirty="0">
                <a:latin typeface="Calibri"/>
                <a:cs typeface="Calibri"/>
              </a:rPr>
              <a:t>of drugs, </a:t>
            </a:r>
            <a:r>
              <a:rPr sz="1900" spc="-10" dirty="0">
                <a:latin typeface="Calibri"/>
                <a:cs typeface="Calibri"/>
              </a:rPr>
              <a:t>satisfaction </a:t>
            </a:r>
            <a:r>
              <a:rPr sz="1900" spc="-5" dirty="0">
                <a:latin typeface="Calibri"/>
                <a:cs typeface="Calibri"/>
              </a:rPr>
              <a:t>with </a:t>
            </a:r>
            <a:r>
              <a:rPr sz="1900" spc="-10" dirty="0">
                <a:latin typeface="Calibri"/>
                <a:cs typeface="Calibri"/>
              </a:rPr>
              <a:t>quality </a:t>
            </a:r>
            <a:r>
              <a:rPr sz="1900" spc="-5" dirty="0">
                <a:latin typeface="Calibri"/>
                <a:cs typeface="Calibri"/>
              </a:rPr>
              <a:t>of services and  </a:t>
            </a:r>
            <a:r>
              <a:rPr sz="1900" spc="-10" dirty="0">
                <a:latin typeface="Calibri"/>
                <a:cs typeface="Calibri"/>
              </a:rPr>
              <a:t>community awareness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mental </a:t>
            </a:r>
            <a:r>
              <a:rPr sz="1900" spc="-5" dirty="0">
                <a:latin typeface="Calibri"/>
                <a:cs typeface="Calibri"/>
              </a:rPr>
              <a:t>health </a:t>
            </a:r>
            <a:r>
              <a:rPr sz="1900" spc="-15" dirty="0">
                <a:latin typeface="Calibri"/>
                <a:cs typeface="Calibri"/>
              </a:rPr>
              <a:t>were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evaluated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54125"/>
            <a:ext cx="8061325" cy="53536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87020" marR="100965" indent="-274320">
              <a:lnSpc>
                <a:spcPct val="90000"/>
              </a:lnSpc>
              <a:spcBef>
                <a:spcPts val="320"/>
              </a:spcBef>
              <a:buClr>
                <a:srgbClr val="9BBA58"/>
              </a:buClr>
              <a:buFont typeface="Wingdings"/>
              <a:buChar char=""/>
              <a:tabLst>
                <a:tab pos="339725" algn="l"/>
                <a:tab pos="340360" algn="l"/>
              </a:tabLst>
            </a:pPr>
            <a:r>
              <a:rPr dirty="0"/>
              <a:t>	</a:t>
            </a:r>
            <a:r>
              <a:rPr sz="1900" spc="-10" dirty="0">
                <a:latin typeface="Calibri"/>
                <a:cs typeface="Calibri"/>
              </a:rPr>
              <a:t>report provides </a:t>
            </a:r>
            <a:r>
              <a:rPr sz="1900" spc="-15" dirty="0">
                <a:latin typeface="Calibri"/>
                <a:cs typeface="Calibri"/>
              </a:rPr>
              <a:t>numerous </a:t>
            </a:r>
            <a:r>
              <a:rPr sz="1900" spc="-10" dirty="0">
                <a:latin typeface="Calibri"/>
                <a:cs typeface="Calibri"/>
              </a:rPr>
              <a:t>recommendations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suggestions, perhaps one of 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5" dirty="0">
                <a:latin typeface="Calibri"/>
                <a:cs typeface="Calibri"/>
              </a:rPr>
              <a:t>most </a:t>
            </a:r>
            <a:r>
              <a:rPr sz="1900" spc="-10" dirty="0">
                <a:latin typeface="Calibri"/>
                <a:cs typeface="Calibri"/>
              </a:rPr>
              <a:t>important recommendations </a:t>
            </a:r>
            <a:r>
              <a:rPr sz="1900" spc="-5" dirty="0">
                <a:latin typeface="Calibri"/>
                <a:cs typeface="Calibri"/>
              </a:rPr>
              <a:t>is: </a:t>
            </a:r>
            <a:r>
              <a:rPr sz="1900" i="1" spc="-5" dirty="0">
                <a:latin typeface="Calibri"/>
                <a:cs typeface="Calibri"/>
              </a:rPr>
              <a:t>“It was </a:t>
            </a:r>
            <a:r>
              <a:rPr sz="1900" i="1" spc="-10" dirty="0">
                <a:latin typeface="Calibri"/>
                <a:cs typeface="Calibri"/>
              </a:rPr>
              <a:t>observed </a:t>
            </a:r>
            <a:r>
              <a:rPr sz="1900" i="1" spc="-5" dirty="0">
                <a:latin typeface="Calibri"/>
                <a:cs typeface="Calibri"/>
              </a:rPr>
              <a:t>that  </a:t>
            </a:r>
            <a:r>
              <a:rPr sz="1900" i="1" spc="-10" dirty="0">
                <a:latin typeface="Calibri"/>
                <a:cs typeface="Calibri"/>
              </a:rPr>
              <a:t>implementation </a:t>
            </a:r>
            <a:r>
              <a:rPr sz="1900" i="1" spc="-5" dirty="0">
                <a:latin typeface="Calibri"/>
                <a:cs typeface="Calibri"/>
              </a:rPr>
              <a:t>of </a:t>
            </a:r>
            <a:r>
              <a:rPr sz="1900" i="1" spc="-10" dirty="0">
                <a:latin typeface="Calibri"/>
                <a:cs typeface="Calibri"/>
              </a:rPr>
              <a:t>DMHP has resulted </a:t>
            </a:r>
            <a:r>
              <a:rPr sz="1900" i="1" spc="-5" dirty="0">
                <a:latin typeface="Calibri"/>
                <a:cs typeface="Calibri"/>
              </a:rPr>
              <a:t>in </a:t>
            </a:r>
            <a:r>
              <a:rPr sz="1900" i="1" spc="-10" dirty="0">
                <a:latin typeface="Calibri"/>
                <a:cs typeface="Calibri"/>
              </a:rPr>
              <a:t>availability </a:t>
            </a:r>
            <a:r>
              <a:rPr sz="1900" i="1" spc="-5" dirty="0">
                <a:latin typeface="Calibri"/>
                <a:cs typeface="Calibri"/>
              </a:rPr>
              <a:t>of </a:t>
            </a:r>
            <a:r>
              <a:rPr sz="1900" i="1" spc="-10" dirty="0">
                <a:latin typeface="Calibri"/>
                <a:cs typeface="Calibri"/>
              </a:rPr>
              <a:t>basic </a:t>
            </a:r>
            <a:r>
              <a:rPr sz="1900" i="1" spc="-15" dirty="0">
                <a:latin typeface="Calibri"/>
                <a:cs typeface="Calibri"/>
              </a:rPr>
              <a:t>mental </a:t>
            </a:r>
            <a:r>
              <a:rPr sz="1900" i="1" spc="-10" dirty="0">
                <a:latin typeface="Calibri"/>
                <a:cs typeface="Calibri"/>
              </a:rPr>
              <a:t>health  services </a:t>
            </a:r>
            <a:r>
              <a:rPr sz="1900" i="1" spc="-5" dirty="0">
                <a:latin typeface="Calibri"/>
                <a:cs typeface="Calibri"/>
              </a:rPr>
              <a:t>at </a:t>
            </a:r>
            <a:r>
              <a:rPr sz="1900" i="1" spc="-10" dirty="0">
                <a:latin typeface="Calibri"/>
                <a:cs typeface="Calibri"/>
              </a:rPr>
              <a:t>district </a:t>
            </a:r>
            <a:r>
              <a:rPr sz="1900" i="1" spc="-5" dirty="0">
                <a:latin typeface="Calibri"/>
                <a:cs typeface="Calibri"/>
              </a:rPr>
              <a:t>/ </a:t>
            </a:r>
            <a:r>
              <a:rPr sz="1900" i="1" spc="-10" dirty="0">
                <a:latin typeface="Calibri"/>
                <a:cs typeface="Calibri"/>
              </a:rPr>
              <a:t>sub-district level. </a:t>
            </a:r>
            <a:r>
              <a:rPr sz="1900" i="1" spc="-5" dirty="0">
                <a:latin typeface="Calibri"/>
                <a:cs typeface="Calibri"/>
              </a:rPr>
              <a:t>As </a:t>
            </a:r>
            <a:r>
              <a:rPr sz="1900" i="1" spc="-10" dirty="0">
                <a:latin typeface="Calibri"/>
                <a:cs typeface="Calibri"/>
              </a:rPr>
              <a:t>such </a:t>
            </a:r>
            <a:r>
              <a:rPr sz="1900" i="1" spc="-5" dirty="0">
                <a:latin typeface="Calibri"/>
                <a:cs typeface="Calibri"/>
              </a:rPr>
              <a:t>it is </a:t>
            </a:r>
            <a:r>
              <a:rPr sz="1900" i="1" spc="-10" dirty="0">
                <a:latin typeface="Calibri"/>
                <a:cs typeface="Calibri"/>
              </a:rPr>
              <a:t>recommended </a:t>
            </a:r>
            <a:r>
              <a:rPr sz="1900" i="1" spc="-15" dirty="0">
                <a:latin typeface="Calibri"/>
                <a:cs typeface="Calibri"/>
              </a:rPr>
              <a:t>to expand </a:t>
            </a:r>
            <a:r>
              <a:rPr sz="1900" i="1" spc="-5" dirty="0">
                <a:latin typeface="Calibri"/>
                <a:cs typeface="Calibri"/>
              </a:rPr>
              <a:t>this  programme </a:t>
            </a:r>
            <a:r>
              <a:rPr sz="1900" i="1" spc="-15" dirty="0">
                <a:latin typeface="Calibri"/>
                <a:cs typeface="Calibri"/>
              </a:rPr>
              <a:t>to </a:t>
            </a:r>
            <a:r>
              <a:rPr sz="1900" i="1" spc="-10" dirty="0">
                <a:latin typeface="Calibri"/>
                <a:cs typeface="Calibri"/>
              </a:rPr>
              <a:t>other districts </a:t>
            </a:r>
            <a:r>
              <a:rPr sz="1900" i="1" spc="-5" dirty="0">
                <a:latin typeface="Calibri"/>
                <a:cs typeface="Calibri"/>
              </a:rPr>
              <a:t>of the</a:t>
            </a:r>
            <a:r>
              <a:rPr sz="1900" i="1" spc="55" dirty="0">
                <a:latin typeface="Calibri"/>
                <a:cs typeface="Calibri"/>
              </a:rPr>
              <a:t> </a:t>
            </a:r>
            <a:r>
              <a:rPr sz="1900" i="1" spc="-20" dirty="0">
                <a:latin typeface="Calibri"/>
                <a:cs typeface="Calibri"/>
              </a:rPr>
              <a:t>country.</a:t>
            </a:r>
            <a:endParaRPr sz="1900">
              <a:latin typeface="Calibri"/>
              <a:cs typeface="Calibri"/>
            </a:endParaRPr>
          </a:p>
          <a:p>
            <a:pPr marL="287020" marR="66040" indent="-274320">
              <a:lnSpc>
                <a:spcPts val="2050"/>
              </a:lnSpc>
              <a:spcBef>
                <a:spcPts val="490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1900" spc="-5" dirty="0">
                <a:latin typeface="Calibri"/>
                <a:cs typeface="Calibri"/>
              </a:rPr>
              <a:t>A wide </a:t>
            </a:r>
            <a:r>
              <a:rPr sz="1900" spc="-10" dirty="0">
                <a:latin typeface="Calibri"/>
                <a:cs typeface="Calibri"/>
              </a:rPr>
              <a:t>variety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5" dirty="0">
                <a:latin typeface="Calibri"/>
                <a:cs typeface="Calibri"/>
              </a:rPr>
              <a:t>administrative </a:t>
            </a:r>
            <a:r>
              <a:rPr sz="1900" spc="-5" dirty="0">
                <a:latin typeface="Calibri"/>
                <a:cs typeface="Calibri"/>
              </a:rPr>
              <a:t>and managerial </a:t>
            </a:r>
            <a:r>
              <a:rPr sz="1900" spc="-10" dirty="0">
                <a:latin typeface="Calibri"/>
                <a:cs typeface="Calibri"/>
              </a:rPr>
              <a:t>bottlenecks </a:t>
            </a:r>
            <a:r>
              <a:rPr sz="1900" spc="-15" dirty="0">
                <a:latin typeface="Calibri"/>
                <a:cs typeface="Calibri"/>
              </a:rPr>
              <a:t>were </a:t>
            </a:r>
            <a:r>
              <a:rPr sz="1900" spc="-5" dirty="0">
                <a:latin typeface="Calibri"/>
                <a:cs typeface="Calibri"/>
              </a:rPr>
              <a:t>identified </a:t>
            </a:r>
            <a:r>
              <a:rPr sz="1900" spc="-10" dirty="0">
                <a:latin typeface="Calibri"/>
                <a:cs typeface="Calibri"/>
              </a:rPr>
              <a:t>by 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evaluation.</a:t>
            </a:r>
            <a:endParaRPr sz="1900">
              <a:latin typeface="Calibri"/>
              <a:cs typeface="Calibri"/>
            </a:endParaRPr>
          </a:p>
          <a:p>
            <a:pPr marL="287020" marR="404495" indent="-274320">
              <a:lnSpc>
                <a:spcPts val="2050"/>
              </a:lnSpc>
              <a:spcBef>
                <a:spcPts val="459"/>
              </a:spcBef>
              <a:buClr>
                <a:srgbClr val="9BBA58"/>
              </a:buClr>
              <a:buFont typeface="Wingdings"/>
              <a:buChar char=""/>
              <a:tabLst>
                <a:tab pos="339725" algn="l"/>
                <a:tab pos="340360" algn="l"/>
              </a:tabLst>
            </a:pPr>
            <a:r>
              <a:rPr dirty="0"/>
              <a:t>	</a:t>
            </a:r>
            <a:r>
              <a:rPr sz="1900" spc="-5" dirty="0">
                <a:latin typeface="Calibri"/>
                <a:cs typeface="Calibri"/>
              </a:rPr>
              <a:t>irregular </a:t>
            </a:r>
            <a:r>
              <a:rPr sz="1900" spc="-10" dirty="0">
                <a:latin typeface="Calibri"/>
                <a:cs typeface="Calibri"/>
              </a:rPr>
              <a:t>flow </a:t>
            </a:r>
            <a:r>
              <a:rPr sz="1900" spc="-5" dirty="0">
                <a:latin typeface="Calibri"/>
                <a:cs typeface="Calibri"/>
              </a:rPr>
              <a:t>of funds had </a:t>
            </a:r>
            <a:r>
              <a:rPr sz="1900" spc="-15" dirty="0">
                <a:latin typeface="Calibri"/>
                <a:cs typeface="Calibri"/>
              </a:rPr>
              <a:t>affected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implementation </a:t>
            </a:r>
            <a:r>
              <a:rPr sz="1900" spc="-5" dirty="0">
                <a:latin typeface="Calibri"/>
                <a:cs typeface="Calibri"/>
              </a:rPr>
              <a:t>of the </a:t>
            </a:r>
            <a:r>
              <a:rPr sz="1900" spc="-15" dirty="0">
                <a:latin typeface="Calibri"/>
                <a:cs typeface="Calibri"/>
              </a:rPr>
              <a:t>programme  </a:t>
            </a:r>
            <a:r>
              <a:rPr sz="1900" spc="-25" dirty="0">
                <a:latin typeface="Calibri"/>
                <a:cs typeface="Calibri"/>
              </a:rPr>
              <a:t>adversely.</a:t>
            </a:r>
            <a:endParaRPr sz="1900">
              <a:latin typeface="Calibri"/>
              <a:cs typeface="Calibri"/>
            </a:endParaRPr>
          </a:p>
          <a:p>
            <a:pPr marL="287020" marR="575945" indent="-274320">
              <a:lnSpc>
                <a:spcPts val="2050"/>
              </a:lnSpc>
              <a:spcBef>
                <a:spcPts val="459"/>
              </a:spcBef>
              <a:buClr>
                <a:srgbClr val="9BBA58"/>
              </a:buClr>
              <a:buFont typeface="Wingdings"/>
              <a:buChar char=""/>
              <a:tabLst>
                <a:tab pos="339725" algn="l"/>
                <a:tab pos="340360" algn="l"/>
              </a:tabLst>
            </a:pPr>
            <a:r>
              <a:rPr dirty="0"/>
              <a:t>	</a:t>
            </a:r>
            <a:r>
              <a:rPr sz="1900" spc="-10" dirty="0">
                <a:latin typeface="Calibri"/>
                <a:cs typeface="Calibri"/>
              </a:rPr>
              <a:t>significant delays </a:t>
            </a:r>
            <a:r>
              <a:rPr sz="1900" spc="-5" dirty="0">
                <a:latin typeface="Calibri"/>
                <a:cs typeface="Calibri"/>
              </a:rPr>
              <a:t>in initiation of the </a:t>
            </a:r>
            <a:r>
              <a:rPr sz="1900" spc="-15" dirty="0">
                <a:latin typeface="Calibri"/>
                <a:cs typeface="Calibri"/>
              </a:rPr>
              <a:t>programme even </a:t>
            </a:r>
            <a:r>
              <a:rPr sz="1900" spc="-10" dirty="0">
                <a:latin typeface="Calibri"/>
                <a:cs typeface="Calibri"/>
              </a:rPr>
              <a:t>after </a:t>
            </a:r>
            <a:r>
              <a:rPr sz="1900" spc="-5" dirty="0">
                <a:latin typeface="Calibri"/>
                <a:cs typeface="Calibri"/>
              </a:rPr>
              <a:t>the release </a:t>
            </a:r>
            <a:r>
              <a:rPr sz="1900" spc="-10" dirty="0">
                <a:latin typeface="Calibri"/>
                <a:cs typeface="Calibri"/>
              </a:rPr>
              <a:t>of  funds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some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districts.</a:t>
            </a:r>
            <a:endParaRPr sz="1900">
              <a:latin typeface="Calibri"/>
              <a:cs typeface="Calibri"/>
            </a:endParaRPr>
          </a:p>
          <a:p>
            <a:pPr marL="287020" marR="80010" indent="-274320">
              <a:lnSpc>
                <a:spcPts val="2050"/>
              </a:lnSpc>
              <a:spcBef>
                <a:spcPts val="459"/>
              </a:spcBef>
              <a:buClr>
                <a:srgbClr val="9BBA58"/>
              </a:buClr>
              <a:buFont typeface="Wingdings"/>
              <a:buChar char=""/>
              <a:tabLst>
                <a:tab pos="339725" algn="l"/>
                <a:tab pos="340360" algn="l"/>
              </a:tabLst>
            </a:pPr>
            <a:r>
              <a:rPr dirty="0"/>
              <a:t>	</a:t>
            </a:r>
            <a:r>
              <a:rPr sz="1900" spc="-10" dirty="0">
                <a:latin typeface="Calibri"/>
                <a:cs typeface="Calibri"/>
              </a:rPr>
              <a:t>Shortage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trained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motivated mental </a:t>
            </a:r>
            <a:r>
              <a:rPr sz="1900" spc="-5" dirty="0">
                <a:latin typeface="Calibri"/>
                <a:cs typeface="Calibri"/>
              </a:rPr>
              <a:t>health </a:t>
            </a:r>
            <a:r>
              <a:rPr sz="1900" spc="-10" dirty="0">
                <a:latin typeface="Calibri"/>
                <a:cs typeface="Calibri"/>
              </a:rPr>
              <a:t>professionals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difficulties 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retaining recruited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staff</a:t>
            </a:r>
            <a:endParaRPr sz="1900">
              <a:latin typeface="Calibri"/>
              <a:cs typeface="Calibri"/>
            </a:endParaRPr>
          </a:p>
          <a:p>
            <a:pPr marL="340360" indent="-327660">
              <a:lnSpc>
                <a:spcPts val="2170"/>
              </a:lnSpc>
              <a:spcBef>
                <a:spcPts val="200"/>
              </a:spcBef>
              <a:buClr>
                <a:srgbClr val="9BBA58"/>
              </a:buClr>
              <a:buFont typeface="Wingdings"/>
              <a:buChar char=""/>
              <a:tabLst>
                <a:tab pos="339725" algn="l"/>
                <a:tab pos="340360" algn="l"/>
              </a:tabLst>
            </a:pPr>
            <a:r>
              <a:rPr sz="1900" spc="-10" dirty="0">
                <a:latin typeface="Calibri"/>
                <a:cs typeface="Calibri"/>
              </a:rPr>
              <a:t>Low utilization </a:t>
            </a:r>
            <a:r>
              <a:rPr sz="1900" spc="-5" dirty="0">
                <a:latin typeface="Calibri"/>
                <a:cs typeface="Calibri"/>
              </a:rPr>
              <a:t>of funds, meant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spc="-5" dirty="0">
                <a:latin typeface="Calibri"/>
                <a:cs typeface="Calibri"/>
              </a:rPr>
              <a:t>training </a:t>
            </a:r>
            <a:r>
              <a:rPr sz="1900" dirty="0">
                <a:latin typeface="Calibri"/>
                <a:cs typeface="Calibri"/>
              </a:rPr>
              <a:t>and </a:t>
            </a:r>
            <a:r>
              <a:rPr sz="1900" spc="-15" dirty="0">
                <a:latin typeface="Calibri"/>
                <a:cs typeface="Calibri"/>
              </a:rPr>
              <a:t>IEC </a:t>
            </a:r>
            <a:r>
              <a:rPr sz="1900" spc="-5" dirty="0">
                <a:latin typeface="Calibri"/>
                <a:cs typeface="Calibri"/>
              </a:rPr>
              <a:t>activities </a:t>
            </a:r>
            <a:r>
              <a:rPr sz="1900" spc="-10" dirty="0">
                <a:latin typeface="Calibri"/>
                <a:cs typeface="Calibri"/>
              </a:rPr>
              <a:t>was </a:t>
            </a:r>
            <a:r>
              <a:rPr sz="1900" spc="-5" dirty="0">
                <a:latin typeface="Calibri"/>
                <a:cs typeface="Calibri"/>
              </a:rPr>
              <a:t>noticed</a:t>
            </a:r>
            <a:r>
              <a:rPr sz="1900" spc="1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endParaRPr sz="1900">
              <a:latin typeface="Calibri"/>
              <a:cs typeface="Calibri"/>
            </a:endParaRPr>
          </a:p>
          <a:p>
            <a:pPr marL="286385">
              <a:lnSpc>
                <a:spcPts val="2170"/>
              </a:lnSpc>
            </a:pPr>
            <a:r>
              <a:rPr sz="1900" spc="-15" dirty="0">
                <a:latin typeface="Calibri"/>
                <a:cs typeface="Calibri"/>
              </a:rPr>
              <a:t>many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districts.</a:t>
            </a:r>
            <a:endParaRPr sz="1900">
              <a:latin typeface="Calibri"/>
              <a:cs typeface="Calibri"/>
            </a:endParaRPr>
          </a:p>
          <a:p>
            <a:pPr marL="287020" marR="5080" indent="-274320">
              <a:lnSpc>
                <a:spcPts val="2050"/>
              </a:lnSpc>
              <a:spcBef>
                <a:spcPts val="490"/>
              </a:spcBef>
              <a:buClr>
                <a:srgbClr val="9BBA58"/>
              </a:buClr>
              <a:buFont typeface="Wingdings"/>
              <a:buChar char=""/>
              <a:tabLst>
                <a:tab pos="286385" algn="l"/>
                <a:tab pos="287020" algn="l"/>
              </a:tabLst>
            </a:pPr>
            <a:r>
              <a:rPr sz="1900" spc="-5" dirty="0">
                <a:latin typeface="Calibri"/>
                <a:cs typeface="Calibri"/>
              </a:rPr>
              <a:t>beneficiaries </a:t>
            </a:r>
            <a:r>
              <a:rPr sz="1900" spc="-10" dirty="0">
                <a:latin typeface="Calibri"/>
                <a:cs typeface="Calibri"/>
              </a:rPr>
              <a:t>(61%) </a:t>
            </a:r>
            <a:r>
              <a:rPr sz="1900" spc="-5" dirty="0">
                <a:latin typeface="Calibri"/>
                <a:cs typeface="Calibri"/>
              </a:rPr>
              <a:t>accessed the </a:t>
            </a:r>
            <a:r>
              <a:rPr sz="1900" spc="-10" dirty="0">
                <a:latin typeface="Calibri"/>
                <a:cs typeface="Calibri"/>
              </a:rPr>
              <a:t>district hospital </a:t>
            </a:r>
            <a:r>
              <a:rPr sz="1900" spc="-5" dirty="0">
                <a:latin typeface="Calibri"/>
                <a:cs typeface="Calibri"/>
              </a:rPr>
              <a:t>as their </a:t>
            </a:r>
            <a:r>
              <a:rPr sz="1900" spc="-20" dirty="0">
                <a:latin typeface="Calibri"/>
                <a:cs typeface="Calibri"/>
              </a:rPr>
              <a:t>first </a:t>
            </a:r>
            <a:r>
              <a:rPr sz="1900" spc="-10" dirty="0">
                <a:latin typeface="Calibri"/>
                <a:cs typeface="Calibri"/>
              </a:rPr>
              <a:t>point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5" dirty="0">
                <a:latin typeface="Calibri"/>
                <a:cs typeface="Calibri"/>
              </a:rPr>
              <a:t>contact 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spc="-15" dirty="0">
                <a:latin typeface="Calibri"/>
                <a:cs typeface="Calibri"/>
              </a:rPr>
              <a:t>availing </a:t>
            </a:r>
            <a:r>
              <a:rPr sz="1900" spc="-10" dirty="0">
                <a:latin typeface="Calibri"/>
                <a:cs typeface="Calibri"/>
              </a:rPr>
              <a:t>mental </a:t>
            </a:r>
            <a:r>
              <a:rPr sz="1900" spc="-5" dirty="0">
                <a:latin typeface="Calibri"/>
                <a:cs typeface="Calibri"/>
              </a:rPr>
              <a:t>health services. </a:t>
            </a:r>
            <a:r>
              <a:rPr sz="1900" spc="-10" dirty="0">
                <a:latin typeface="Calibri"/>
                <a:cs typeface="Calibri"/>
              </a:rPr>
              <a:t>Community Health Centres (CHC) (8.7%),  </a:t>
            </a:r>
            <a:r>
              <a:rPr sz="1900" spc="-5" dirty="0">
                <a:latin typeface="Calibri"/>
                <a:cs typeface="Calibri"/>
              </a:rPr>
              <a:t>Primary </a:t>
            </a:r>
            <a:r>
              <a:rPr sz="1900" spc="-10" dirty="0">
                <a:latin typeface="Calibri"/>
                <a:cs typeface="Calibri"/>
              </a:rPr>
              <a:t>Health Centres </a:t>
            </a:r>
            <a:r>
              <a:rPr sz="1900" spc="-5" dirty="0">
                <a:latin typeface="Calibri"/>
                <a:cs typeface="Calibri"/>
              </a:rPr>
              <a:t>(7.6%) and </a:t>
            </a:r>
            <a:r>
              <a:rPr sz="1900" spc="-10" dirty="0">
                <a:latin typeface="Calibri"/>
                <a:cs typeface="Calibri"/>
              </a:rPr>
              <a:t>sub-centres (2.3%) </a:t>
            </a:r>
            <a:r>
              <a:rPr sz="1900" spc="-15" dirty="0">
                <a:latin typeface="Calibri"/>
                <a:cs typeface="Calibri"/>
              </a:rPr>
              <a:t>were </a:t>
            </a:r>
            <a:r>
              <a:rPr sz="1900" spc="-5" dirty="0">
                <a:latin typeface="Calibri"/>
                <a:cs typeface="Calibri"/>
              </a:rPr>
              <a:t>accessed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5" dirty="0">
                <a:latin typeface="Calibri"/>
                <a:cs typeface="Calibri"/>
              </a:rPr>
              <a:t>a much  lesser</a:t>
            </a:r>
            <a:r>
              <a:rPr sz="1900" spc="-15" dirty="0">
                <a:latin typeface="Calibri"/>
                <a:cs typeface="Calibri"/>
              </a:rPr>
              <a:t> extent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150876"/>
            <a:ext cx="4884420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175" y="699516"/>
            <a:ext cx="587349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69875"/>
            <a:ext cx="52990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Revised </a:t>
            </a:r>
            <a:r>
              <a:rPr sz="3600" i="0" dirty="0">
                <a:solidFill>
                  <a:srgbClr val="660033"/>
                </a:solidFill>
                <a:latin typeface="Times New Roman"/>
                <a:cs typeface="Times New Roman"/>
              </a:rPr>
              <a:t>Goals for </a:t>
            </a:r>
            <a:r>
              <a:rPr sz="36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the  Mental </a:t>
            </a:r>
            <a:r>
              <a:rPr sz="3600" i="0" dirty="0">
                <a:solidFill>
                  <a:srgbClr val="660033"/>
                </a:solidFill>
                <a:latin typeface="Times New Roman"/>
                <a:cs typeface="Times New Roman"/>
              </a:rPr>
              <a:t>Health</a:t>
            </a:r>
            <a:r>
              <a:rPr sz="3600" i="0" spc="-50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3600" i="0" spc="-10" dirty="0">
                <a:solidFill>
                  <a:srgbClr val="660033"/>
                </a:solidFill>
                <a:latin typeface="Times New Roman"/>
                <a:cs typeface="Times New Roman"/>
              </a:rPr>
              <a:t>Programme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424" y="1717548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59" y="1682495"/>
            <a:ext cx="2247900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4411" y="1682495"/>
            <a:ext cx="1481327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9311" y="1682495"/>
            <a:ext cx="1458467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5255" y="1682495"/>
            <a:ext cx="62636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0620" y="1682495"/>
            <a:ext cx="1260348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8444" y="1682495"/>
            <a:ext cx="1914144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424" y="2229611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59" y="2194560"/>
            <a:ext cx="2464307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5392" y="2194560"/>
            <a:ext cx="1591056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6971" y="2194560"/>
            <a:ext cx="1630679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176" y="2194560"/>
            <a:ext cx="746760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5459" y="2194560"/>
            <a:ext cx="1592580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98564" y="2194560"/>
            <a:ext cx="2043683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59" y="2621279"/>
            <a:ext cx="1909572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41448" y="2621279"/>
            <a:ext cx="1778507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81271" y="2621279"/>
            <a:ext cx="1929383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71971" y="2621279"/>
            <a:ext cx="1514855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48143" y="2621279"/>
            <a:ext cx="1594103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0559" y="3048000"/>
            <a:ext cx="1952243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4424" y="3595115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0559" y="3560064"/>
            <a:ext cx="2563367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9879" y="3560064"/>
            <a:ext cx="766571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35451" y="3560064"/>
            <a:ext cx="1434084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90059" y="3560064"/>
            <a:ext cx="1735836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4424" y="4107179"/>
            <a:ext cx="717804" cy="72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559" y="4072128"/>
            <a:ext cx="2467355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53867" y="4072128"/>
            <a:ext cx="766571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39439" y="4072128"/>
            <a:ext cx="1120139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77055" y="4072128"/>
            <a:ext cx="1434084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31664" y="4072128"/>
            <a:ext cx="1338072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87211" y="4072128"/>
            <a:ext cx="1972056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5940" y="1687029"/>
            <a:ext cx="8073390" cy="29286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Redesigning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DMHP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around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nodal</a:t>
            </a:r>
            <a:r>
              <a:rPr sz="2800" spc="-14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institution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Strengthening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medical colleges to develop </a:t>
            </a:r>
            <a:r>
              <a:rPr sz="2800" spc="-15" dirty="0">
                <a:solidFill>
                  <a:srgbClr val="175A51"/>
                </a:solidFill>
                <a:latin typeface="Times New Roman"/>
                <a:cs typeface="Times New Roman"/>
              </a:rPr>
              <a:t>manpower, 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secondary facilities, encourage general hospital 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psychiatry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Modernization of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mental</a:t>
            </a:r>
            <a:r>
              <a:rPr sz="2800" spc="-35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hospitals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Strengthening of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state mental health</a:t>
            </a:r>
            <a:r>
              <a:rPr sz="2800" spc="-45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authorities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4424" y="4619244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0559" y="4584191"/>
            <a:ext cx="1769364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2511" y="4584191"/>
            <a:ext cx="982980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88079" y="4584191"/>
            <a:ext cx="1575815" cy="789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6484" y="4584191"/>
            <a:ext cx="824484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53555" y="4584191"/>
            <a:ext cx="2488692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0559" y="5010911"/>
            <a:ext cx="2805683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43072" y="5010911"/>
            <a:ext cx="1368552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78452" y="5010911"/>
            <a:ext cx="1040891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86171" y="5010911"/>
            <a:ext cx="1705355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8356" y="5010911"/>
            <a:ext cx="2183892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559" y="5437632"/>
            <a:ext cx="1495043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516890" y="4724329"/>
          <a:ext cx="8110855" cy="1250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8930"/>
                <a:gridCol w="1904365"/>
                <a:gridCol w="3337560"/>
              </a:tblGrid>
              <a:tr h="413249">
                <a:tc>
                  <a:txBody>
                    <a:bodyPr/>
                    <a:lstStyle/>
                    <a:p>
                      <a:pPr marL="374650" marR="71120" indent="-342900" algn="r">
                        <a:lnSpc>
                          <a:spcPts val="3075"/>
                        </a:lnSpc>
                        <a:buFont typeface="Wingdings"/>
                        <a:buChar char=""/>
                        <a:tabLst>
                          <a:tab pos="374650" algn="l"/>
                          <a:tab pos="2244725" algn="l"/>
                        </a:tabLst>
                      </a:pP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Rese</a:t>
                      </a:r>
                      <a:r>
                        <a:rPr sz="2800" spc="-15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rch	and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3240">
                        <a:lnSpc>
                          <a:spcPts val="3075"/>
                        </a:lnSpc>
                      </a:pP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training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075"/>
                        </a:lnSpc>
                        <a:tabLst>
                          <a:tab pos="956944" algn="l"/>
                        </a:tabLst>
                      </a:pP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on	epide</a:t>
                      </a:r>
                      <a:r>
                        <a:rPr sz="2800" spc="-2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io</a:t>
                      </a:r>
                      <a:r>
                        <a:rPr sz="2800" spc="5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800" spc="5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2800" spc="-18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26852">
                <a:tc>
                  <a:txBody>
                    <a:bodyPr/>
                    <a:lstStyle/>
                    <a:p>
                      <a:pPr marR="147955" algn="r">
                        <a:lnSpc>
                          <a:spcPts val="3185"/>
                        </a:lnSpc>
                      </a:pP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2800" spc="1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800" spc="1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e/outcom</a:t>
                      </a:r>
                      <a:r>
                        <a:rPr sz="2800" spc="-15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3185"/>
                        </a:lnSpc>
                        <a:tabLst>
                          <a:tab pos="1214120" algn="l"/>
                        </a:tabLst>
                      </a:pPr>
                      <a:r>
                        <a:rPr sz="2800" spc="-5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needs,	cost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185"/>
                        </a:lnSpc>
                        <a:tabLst>
                          <a:tab pos="1471930" algn="l"/>
                        </a:tabLst>
                      </a:pP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800" spc="-5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fective	i</a:t>
                      </a:r>
                      <a:r>
                        <a:rPr sz="2800" spc="5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terven</a:t>
                      </a:r>
                      <a:r>
                        <a:rPr sz="2800" spc="-15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9952">
                <a:tc>
                  <a:txBody>
                    <a:bodyPr/>
                    <a:lstStyle/>
                    <a:p>
                      <a:pPr marL="374650">
                        <a:lnSpc>
                          <a:spcPts val="3130"/>
                        </a:lnSpc>
                      </a:pPr>
                      <a:r>
                        <a:rPr sz="2800" spc="-5" dirty="0">
                          <a:solidFill>
                            <a:srgbClr val="175A51"/>
                          </a:solidFill>
                          <a:latin typeface="Times New Roman"/>
                          <a:cs typeface="Times New Roman"/>
                        </a:rPr>
                        <a:t>models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150876"/>
            <a:ext cx="4884420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175" y="699516"/>
            <a:ext cx="587349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69875"/>
            <a:ext cx="52990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Revised </a:t>
            </a:r>
            <a:r>
              <a:rPr sz="3600" i="0" dirty="0">
                <a:solidFill>
                  <a:srgbClr val="660033"/>
                </a:solidFill>
                <a:latin typeface="Times New Roman"/>
                <a:cs typeface="Times New Roman"/>
              </a:rPr>
              <a:t>Goals for </a:t>
            </a:r>
            <a:r>
              <a:rPr sz="36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the  Mental </a:t>
            </a:r>
            <a:r>
              <a:rPr sz="3600" i="0" dirty="0">
                <a:solidFill>
                  <a:srgbClr val="660033"/>
                </a:solidFill>
                <a:latin typeface="Times New Roman"/>
                <a:cs typeface="Times New Roman"/>
              </a:rPr>
              <a:t>Health</a:t>
            </a:r>
            <a:r>
              <a:rPr sz="3600" i="0" spc="-50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3600" i="0" spc="-10" dirty="0">
                <a:solidFill>
                  <a:srgbClr val="660033"/>
                </a:solidFill>
                <a:latin typeface="Times New Roman"/>
                <a:cs typeface="Times New Roman"/>
              </a:rPr>
              <a:t>Programme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424" y="2098548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59" y="2063495"/>
            <a:ext cx="2464307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5016" y="2063495"/>
            <a:ext cx="1610868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66032" y="2063495"/>
            <a:ext cx="982980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9159" y="2063495"/>
            <a:ext cx="2301240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0547" y="2063495"/>
            <a:ext cx="885444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16140" y="2063495"/>
            <a:ext cx="903731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0019" y="2063495"/>
            <a:ext cx="1062227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59" y="2490216"/>
            <a:ext cx="766572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6132" y="2490216"/>
            <a:ext cx="1557528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1135" y="2490216"/>
            <a:ext cx="1749552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98164" y="2490216"/>
            <a:ext cx="1159764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78452" y="2490216"/>
            <a:ext cx="1434084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33059" y="2490216"/>
            <a:ext cx="1775460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424" y="3037332"/>
            <a:ext cx="717804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559" y="3002279"/>
            <a:ext cx="2318004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75204" y="3002279"/>
            <a:ext cx="766571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28415" y="3002279"/>
            <a:ext cx="624839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39896" y="3002279"/>
            <a:ext cx="1159764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86300" y="3002279"/>
            <a:ext cx="1258824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1764" y="3002279"/>
            <a:ext cx="766572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83452" y="3002279"/>
            <a:ext cx="1434083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04176" y="3002279"/>
            <a:ext cx="1338072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559" y="3429000"/>
            <a:ext cx="1872995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57983" y="3429000"/>
            <a:ext cx="746759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3744" y="3429000"/>
            <a:ext cx="1539240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78935" y="3429000"/>
            <a:ext cx="2051304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49240" y="3429000"/>
            <a:ext cx="98298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8171" y="3429000"/>
            <a:ext cx="1612392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4424" y="3976115"/>
            <a:ext cx="717804" cy="72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0559" y="3941064"/>
            <a:ext cx="1514855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3288" y="3941064"/>
            <a:ext cx="1239012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00172" y="3941064"/>
            <a:ext cx="826008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2528" y="3941064"/>
            <a:ext cx="1965960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66359" y="3941064"/>
            <a:ext cx="1633728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37959" y="3941064"/>
            <a:ext cx="766572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42404" y="3941064"/>
            <a:ext cx="903731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82483" y="3941064"/>
            <a:ext cx="1159764" cy="789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0559" y="4367784"/>
            <a:ext cx="1693164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79676" y="4367784"/>
            <a:ext cx="1613915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12592" y="4367784"/>
            <a:ext cx="746759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76828" y="4367784"/>
            <a:ext cx="903731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99559" y="4367784"/>
            <a:ext cx="1121664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38700" y="4367784"/>
            <a:ext cx="1101852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59552" y="4367784"/>
            <a:ext cx="903731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82284" y="4367784"/>
            <a:ext cx="1574291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74052" y="4367784"/>
            <a:ext cx="1278636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8822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/>
              <a:t>Strengthening </a:t>
            </a:r>
            <a:r>
              <a:rPr spc="-5" dirty="0"/>
              <a:t>families and communities </a:t>
            </a:r>
            <a:r>
              <a:rPr dirty="0"/>
              <a:t>for the </a:t>
            </a:r>
            <a:r>
              <a:rPr spc="-5" dirty="0"/>
              <a:t>care  </a:t>
            </a:r>
            <a:r>
              <a:rPr dirty="0"/>
              <a:t>of </a:t>
            </a:r>
            <a:r>
              <a:rPr spc="-5" dirty="0"/>
              <a:t>persons suffering from mental</a:t>
            </a:r>
            <a:r>
              <a:rPr spc="5" dirty="0"/>
              <a:t> </a:t>
            </a:r>
            <a:r>
              <a:rPr spc="-5" dirty="0"/>
              <a:t>disorders</a:t>
            </a: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  <a:tab pos="2459990" algn="l"/>
                <a:tab pos="3013710" algn="l"/>
                <a:tab pos="3425190" algn="l"/>
                <a:tab pos="4371340" algn="l"/>
                <a:tab pos="5417185" algn="l"/>
                <a:tab pos="5969000" algn="l"/>
                <a:tab pos="7190105" algn="l"/>
              </a:tabLst>
            </a:pPr>
            <a:r>
              <a:rPr spc="-5" dirty="0"/>
              <a:t>O</a:t>
            </a:r>
            <a:r>
              <a:rPr spc="-50" dirty="0"/>
              <a:t>r</a:t>
            </a:r>
            <a:r>
              <a:rPr spc="-5" dirty="0"/>
              <a:t>ga</a:t>
            </a:r>
            <a:r>
              <a:rPr dirty="0"/>
              <a:t>n</a:t>
            </a:r>
            <a:r>
              <a:rPr spc="-5" dirty="0"/>
              <a:t>ization</a:t>
            </a:r>
            <a:r>
              <a:rPr dirty="0"/>
              <a:t>	o</a:t>
            </a:r>
            <a:r>
              <a:rPr spc="-5" dirty="0"/>
              <a:t>f</a:t>
            </a:r>
            <a:r>
              <a:rPr dirty="0"/>
              <a:t>	</a:t>
            </a:r>
            <a:r>
              <a:rPr spc="-5" dirty="0"/>
              <a:t>a</a:t>
            </a:r>
            <a:r>
              <a:rPr dirty="0"/>
              <a:t>	</a:t>
            </a:r>
            <a:r>
              <a:rPr spc="-5" dirty="0"/>
              <a:t>wide</a:t>
            </a:r>
            <a:r>
              <a:rPr dirty="0"/>
              <a:t>	</a:t>
            </a:r>
            <a:r>
              <a:rPr spc="-5" dirty="0"/>
              <a:t>range</a:t>
            </a:r>
            <a:r>
              <a:rPr dirty="0"/>
              <a:t>	</a:t>
            </a:r>
            <a:r>
              <a:rPr spc="-5" dirty="0"/>
              <a:t>of</a:t>
            </a:r>
            <a:r>
              <a:rPr dirty="0"/>
              <a:t>	</a:t>
            </a:r>
            <a:r>
              <a:rPr spc="-25" dirty="0"/>
              <a:t>m</a:t>
            </a:r>
            <a:r>
              <a:rPr spc="-5" dirty="0"/>
              <a:t>ental</a:t>
            </a:r>
            <a:r>
              <a:rPr dirty="0"/>
              <a:t>	</a:t>
            </a:r>
            <a:r>
              <a:rPr spc="-5" dirty="0"/>
              <a:t>health  </a:t>
            </a:r>
            <a:r>
              <a:rPr dirty="0"/>
              <a:t>initiatives </a:t>
            </a:r>
            <a:r>
              <a:rPr spc="-5" dirty="0"/>
              <a:t>to </a:t>
            </a:r>
            <a:r>
              <a:rPr dirty="0"/>
              <a:t>support individuals </a:t>
            </a:r>
            <a:r>
              <a:rPr spc="-5" dirty="0"/>
              <a:t>and</a:t>
            </a:r>
            <a:r>
              <a:rPr spc="-105" dirty="0"/>
              <a:t> </a:t>
            </a:r>
            <a:r>
              <a:rPr spc="-5" dirty="0"/>
              <a:t>families</a:t>
            </a: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  <a:tab pos="1608455" algn="l"/>
                <a:tab pos="2585720" algn="l"/>
                <a:tab pos="3147695" algn="l"/>
                <a:tab pos="4852035" algn="l"/>
                <a:tab pos="6223635" algn="l"/>
                <a:tab pos="6728459" algn="l"/>
                <a:tab pos="7368540" algn="l"/>
              </a:tabLst>
            </a:pPr>
            <a:r>
              <a:rPr spc="-5" dirty="0"/>
              <a:t>S</a:t>
            </a:r>
            <a:r>
              <a:rPr spc="5" dirty="0"/>
              <a:t>p</a:t>
            </a:r>
            <a:r>
              <a:rPr spc="-5" dirty="0"/>
              <a:t>ecial</a:t>
            </a:r>
            <a:r>
              <a:rPr dirty="0"/>
              <a:t>	</a:t>
            </a:r>
            <a:r>
              <a:rPr spc="-5" dirty="0"/>
              <a:t>focus</a:t>
            </a:r>
            <a:r>
              <a:rPr dirty="0"/>
              <a:t>	o</a:t>
            </a:r>
            <a:r>
              <a:rPr spc="-5" dirty="0"/>
              <a:t>n</a:t>
            </a:r>
            <a:r>
              <a:rPr dirty="0"/>
              <a:t>	</a:t>
            </a:r>
            <a:r>
              <a:rPr spc="-15" dirty="0"/>
              <a:t>i</a:t>
            </a:r>
            <a:r>
              <a:rPr spc="-5" dirty="0"/>
              <a:t>mm</a:t>
            </a:r>
            <a:r>
              <a:rPr spc="-20" dirty="0"/>
              <a:t>e</a:t>
            </a:r>
            <a:r>
              <a:rPr spc="-5" dirty="0"/>
              <a:t>d</a:t>
            </a:r>
            <a:r>
              <a:rPr dirty="0"/>
              <a:t>i</a:t>
            </a:r>
            <a:r>
              <a:rPr spc="-5" dirty="0"/>
              <a:t>ate</a:t>
            </a:r>
            <a:r>
              <a:rPr dirty="0"/>
              <a:t>	</a:t>
            </a:r>
            <a:r>
              <a:rPr spc="-5" dirty="0"/>
              <a:t>deli</a:t>
            </a:r>
            <a:r>
              <a:rPr dirty="0"/>
              <a:t>v</a:t>
            </a:r>
            <a:r>
              <a:rPr spc="-5" dirty="0"/>
              <a:t>ery</a:t>
            </a:r>
            <a:r>
              <a:rPr dirty="0"/>
              <a:t>	o</a:t>
            </a:r>
            <a:r>
              <a:rPr spc="-5" dirty="0"/>
              <a:t>f</a:t>
            </a:r>
            <a:r>
              <a:rPr dirty="0"/>
              <a:t>	</a:t>
            </a:r>
            <a:r>
              <a:rPr spc="-5" dirty="0"/>
              <a:t>t</a:t>
            </a:r>
            <a:r>
              <a:rPr dirty="0"/>
              <a:t>h</a:t>
            </a:r>
            <a:r>
              <a:rPr spc="-5" dirty="0"/>
              <a:t>e</a:t>
            </a:r>
            <a:r>
              <a:rPr dirty="0"/>
              <a:t>	</a:t>
            </a:r>
            <a:r>
              <a:rPr spc="-20" dirty="0"/>
              <a:t>m</a:t>
            </a:r>
            <a:r>
              <a:rPr spc="-5" dirty="0"/>
              <a:t>o</a:t>
            </a:r>
            <a:r>
              <a:rPr dirty="0"/>
              <a:t>s</a:t>
            </a:r>
            <a:r>
              <a:rPr spc="-5" dirty="0"/>
              <a:t>t  essential services to </a:t>
            </a:r>
            <a:r>
              <a:rPr dirty="0"/>
              <a:t>the </a:t>
            </a:r>
            <a:r>
              <a:rPr spc="-5" dirty="0"/>
              <a:t>ones with </a:t>
            </a:r>
            <a:r>
              <a:rPr dirty="0"/>
              <a:t>the </a:t>
            </a:r>
            <a:r>
              <a:rPr spc="-5" dirty="0"/>
              <a:t>greatest</a:t>
            </a:r>
            <a:r>
              <a:rPr spc="-45" dirty="0"/>
              <a:t> </a:t>
            </a:r>
            <a:r>
              <a:rPr spc="-5" dirty="0"/>
              <a:t>needs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379475"/>
            <a:ext cx="4934712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12191"/>
            <a:ext cx="4293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Priorities for</a:t>
            </a:r>
            <a:r>
              <a:rPr sz="4000" i="0" spc="-75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4000" i="0" spc="-20" dirty="0">
                <a:solidFill>
                  <a:srgbClr val="660033"/>
                </a:solidFill>
                <a:latin typeface="Times New Roman"/>
                <a:cs typeface="Times New Roman"/>
              </a:rPr>
              <a:t>future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1708404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1673351"/>
            <a:ext cx="1985772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5811" y="1673351"/>
            <a:ext cx="766572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3388" y="1673351"/>
            <a:ext cx="1554480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7347" y="1673351"/>
            <a:ext cx="1420368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97196" y="1673351"/>
            <a:ext cx="804672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1347" y="1673351"/>
            <a:ext cx="1572768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3595" y="1673351"/>
            <a:ext cx="746759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69835" y="1673351"/>
            <a:ext cx="1772412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59" y="2014727"/>
            <a:ext cx="1139952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4667" y="2014727"/>
            <a:ext cx="1101852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60676" y="2014727"/>
            <a:ext cx="1810512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95344" y="2014727"/>
            <a:ext cx="1121664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1164" y="2014727"/>
            <a:ext cx="765048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30367" y="2014727"/>
            <a:ext cx="1859280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13804" y="2014727"/>
            <a:ext cx="2028444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559" y="2356104"/>
            <a:ext cx="2039112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25623" y="2356104"/>
            <a:ext cx="1635252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78352" y="2356104"/>
            <a:ext cx="1159764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60164" y="2356104"/>
            <a:ext cx="903732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82896" y="2356104"/>
            <a:ext cx="2145792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4424" y="3244595"/>
            <a:ext cx="717804" cy="72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0559" y="3209544"/>
            <a:ext cx="1021079" cy="7894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74647" y="3209544"/>
            <a:ext cx="1472184" cy="78943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9839" y="3209544"/>
            <a:ext cx="766572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9420" y="3209544"/>
            <a:ext cx="1517904" cy="7894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80332" y="3209544"/>
            <a:ext cx="1418843" cy="7894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80659" y="3209544"/>
            <a:ext cx="1719072" cy="7894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82740" y="3209544"/>
            <a:ext cx="1001268" cy="7894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67016" y="3209544"/>
            <a:ext cx="1475231" cy="78943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0559" y="3550920"/>
            <a:ext cx="982979" cy="78943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31975" y="3550920"/>
            <a:ext cx="2325624" cy="78943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36035" y="3550920"/>
            <a:ext cx="803148" cy="7894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17620" y="3550920"/>
            <a:ext cx="3121152" cy="7894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69379" y="3550920"/>
            <a:ext cx="557783" cy="7894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04076" y="3550920"/>
            <a:ext cx="1833372" cy="7894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14359" y="3550920"/>
            <a:ext cx="627888" cy="78943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0559" y="3892296"/>
            <a:ext cx="1554480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45564" y="3892296"/>
            <a:ext cx="766572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31135" y="3892296"/>
            <a:ext cx="1603248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53384" y="3892296"/>
            <a:ext cx="2529840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99176" y="3892296"/>
            <a:ext cx="2202179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4424" y="4780788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0559" y="4745735"/>
            <a:ext cx="1021079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3688" y="4745735"/>
            <a:ext cx="1159764" cy="7894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95500" y="4745735"/>
            <a:ext cx="1990344" cy="7894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06367" y="4745735"/>
            <a:ext cx="1411224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38115" y="4745735"/>
            <a:ext cx="943356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01996" y="4745735"/>
            <a:ext cx="1319783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42303" y="4745735"/>
            <a:ext cx="768096" cy="7894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0923" y="4745735"/>
            <a:ext cx="1281683" cy="7894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43216" y="4745735"/>
            <a:ext cx="557783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21523" y="4745735"/>
            <a:ext cx="1220724" cy="7894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0559" y="5087111"/>
            <a:ext cx="1418843" cy="78943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35835" y="5087111"/>
            <a:ext cx="804672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88464" y="5087111"/>
            <a:ext cx="1927860" cy="7894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64279" y="5087111"/>
            <a:ext cx="885444" cy="78943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97679" y="5087111"/>
            <a:ext cx="1118615" cy="78943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64252" y="5087111"/>
            <a:ext cx="766572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78779" y="5087111"/>
            <a:ext cx="903731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30467" y="5087111"/>
            <a:ext cx="1255776" cy="78943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34200" y="5087111"/>
            <a:ext cx="982979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5135" y="5087111"/>
            <a:ext cx="1277112" cy="78943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0559" y="5428488"/>
            <a:ext cx="1941576" cy="78943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29611" y="5428488"/>
            <a:ext cx="1516380" cy="78943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63467" y="5428488"/>
            <a:ext cx="903732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84676" y="5428488"/>
            <a:ext cx="1615439" cy="78943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17591" y="5428488"/>
            <a:ext cx="1082039" cy="78943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17108" y="5428488"/>
            <a:ext cx="982980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19088" y="5428488"/>
            <a:ext cx="2104643" cy="78943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35940" y="1764233"/>
            <a:ext cx="8074659" cy="42081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b="1" spc="-10" dirty="0">
                <a:solidFill>
                  <a:srgbClr val="175A51"/>
                </a:solidFill>
                <a:latin typeface="Times New Roman"/>
                <a:cs typeface="Times New Roman"/>
              </a:rPr>
              <a:t>Approach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of NMHP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should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be adapted to changing  need with strategies such as openness,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continuous  evaluation,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learning from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experiences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5A51"/>
              </a:buClr>
              <a:buFont typeface="Wingdings"/>
              <a:buChar char=""/>
            </a:pPr>
            <a:endParaRPr sz="345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ts val="269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The </a:t>
            </a:r>
            <a:r>
              <a:rPr sz="2800" b="1" spc="-10" dirty="0">
                <a:solidFill>
                  <a:srgbClr val="175A51"/>
                </a:solidFill>
                <a:latin typeface="Times New Roman"/>
                <a:cs typeface="Times New Roman"/>
              </a:rPr>
              <a:t>nature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of 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mental health </a:t>
            </a:r>
            <a:r>
              <a:rPr sz="2800" b="1" spc="-15" dirty="0">
                <a:solidFill>
                  <a:srgbClr val="175A51"/>
                </a:solidFill>
                <a:latin typeface="Times New Roman"/>
                <a:cs typeface="Times New Roman"/>
              </a:rPr>
              <a:t>requires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that actions  and interventions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be 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multidimensional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,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involving a  number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sectors, professionals, </a:t>
            </a:r>
            <a:r>
              <a:rPr sz="2800" b="1" spc="-10" dirty="0">
                <a:solidFill>
                  <a:srgbClr val="175A51"/>
                </a:solidFill>
                <a:latin typeface="Times New Roman"/>
                <a:cs typeface="Times New Roman"/>
              </a:rPr>
              <a:t>approaches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75A51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The wide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variations </a:t>
            </a:r>
            <a:r>
              <a:rPr sz="2800" b="1" spc="-15" dirty="0">
                <a:solidFill>
                  <a:srgbClr val="175A51"/>
                </a:solidFill>
                <a:latin typeface="Times New Roman"/>
                <a:cs typeface="Times New Roman"/>
              </a:rPr>
              <a:t>across 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the states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of 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India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, plans  should be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developed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for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each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the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states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and union 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territories,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besides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national plan and</a:t>
            </a:r>
            <a:r>
              <a:rPr sz="2800" spc="-65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programme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2997" y="461899"/>
            <a:ext cx="3858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10" dirty="0">
                <a:latin typeface="Calibri"/>
                <a:cs typeface="Calibri"/>
              </a:rPr>
              <a:t>Mental</a:t>
            </a:r>
            <a:r>
              <a:rPr sz="4400" b="0" i="0" spc="-105" dirty="0">
                <a:latin typeface="Calibri"/>
                <a:cs typeface="Calibri"/>
              </a:rPr>
              <a:t> </a:t>
            </a:r>
            <a:r>
              <a:rPr sz="4400" b="0" i="0" spc="-5" dirty="0">
                <a:latin typeface="Calibri"/>
                <a:cs typeface="Calibri"/>
              </a:rPr>
              <a:t>Hospitals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2420" y="4462271"/>
            <a:ext cx="644652" cy="842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" y="4443984"/>
            <a:ext cx="3252216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09941"/>
            <a:ext cx="7849870" cy="353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Away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community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Dumping </a:t>
            </a:r>
            <a:r>
              <a:rPr sz="3200" spc="-10" dirty="0">
                <a:latin typeface="Calibri"/>
                <a:cs typeface="Calibri"/>
              </a:rPr>
              <a:t>ground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mentally</a:t>
            </a:r>
            <a:r>
              <a:rPr sz="3200" spc="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Custodial rather </a:t>
            </a:r>
            <a:r>
              <a:rPr sz="3200" dirty="0">
                <a:latin typeface="Calibri"/>
                <a:cs typeface="Calibri"/>
              </a:rPr>
              <a:t>than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therapeutic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Run by </a:t>
            </a:r>
            <a:r>
              <a:rPr sz="3200" spc="-10" dirty="0">
                <a:latin typeface="Calibri"/>
                <a:cs typeface="Calibri"/>
              </a:rPr>
              <a:t>‘wardens’ </a:t>
            </a:r>
            <a:r>
              <a:rPr sz="3200" spc="-15" dirty="0">
                <a:latin typeface="Calibri"/>
                <a:cs typeface="Calibri"/>
              </a:rPr>
              <a:t>rather </a:t>
            </a:r>
            <a:r>
              <a:rPr sz="3200" spc="-5" dirty="0">
                <a:latin typeface="Calibri"/>
                <a:cs typeface="Calibri"/>
              </a:rPr>
              <a:t>than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‘doctors’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Later </a:t>
            </a:r>
            <a:r>
              <a:rPr sz="3200" spc="-10" dirty="0">
                <a:latin typeface="Calibri"/>
                <a:cs typeface="Calibri"/>
              </a:rPr>
              <a:t>observations- </a:t>
            </a:r>
            <a:r>
              <a:rPr sz="3200" spc="-20" dirty="0">
                <a:latin typeface="Calibri"/>
                <a:cs typeface="Calibri"/>
              </a:rPr>
              <a:t>Poor </a:t>
            </a:r>
            <a:r>
              <a:rPr sz="3200" spc="-5" dirty="0">
                <a:latin typeface="Calibri"/>
                <a:cs typeface="Calibri"/>
              </a:rPr>
              <a:t>human rights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record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Qualitative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Gaps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379475"/>
            <a:ext cx="4934712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12191"/>
            <a:ext cx="4293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Priorities for</a:t>
            </a:r>
            <a:r>
              <a:rPr sz="4000" i="0" spc="-75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4000" i="0" spc="-20" dirty="0">
                <a:solidFill>
                  <a:srgbClr val="660033"/>
                </a:solidFill>
                <a:latin typeface="Times New Roman"/>
                <a:cs typeface="Times New Roman"/>
              </a:rPr>
              <a:t>future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1522475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1487424"/>
            <a:ext cx="923544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3124" y="1487424"/>
            <a:ext cx="903732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4351" y="1487424"/>
            <a:ext cx="2165604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8976" y="1487424"/>
            <a:ext cx="1112520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0515" y="1487424"/>
            <a:ext cx="2171699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1235" y="1487424"/>
            <a:ext cx="1415796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36052" y="1487424"/>
            <a:ext cx="806196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559" y="1871472"/>
            <a:ext cx="1792224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1427" y="1871472"/>
            <a:ext cx="1101852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1923" y="1871472"/>
            <a:ext cx="1455420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75988" y="1871472"/>
            <a:ext cx="1938527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3159" y="1871472"/>
            <a:ext cx="1807464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9268" y="1871472"/>
            <a:ext cx="982979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0559" y="2255520"/>
            <a:ext cx="2366772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1760" y="2255520"/>
            <a:ext cx="1781556" cy="789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50791" y="2255520"/>
            <a:ext cx="2086356" cy="7894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7671" y="2255520"/>
            <a:ext cx="1693164" cy="7894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68311" y="2255520"/>
            <a:ext cx="1752600" cy="789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4424" y="3229355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0559" y="3194304"/>
            <a:ext cx="923544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10639" y="3194304"/>
            <a:ext cx="903732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30907" y="3194304"/>
            <a:ext cx="1653540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00984" y="3194304"/>
            <a:ext cx="1632204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49723" y="3194304"/>
            <a:ext cx="1417320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83579" y="3194304"/>
            <a:ext cx="1138427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38543" y="3194304"/>
            <a:ext cx="2203704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559" y="3578352"/>
            <a:ext cx="2286000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20339" y="3578352"/>
            <a:ext cx="766572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52215" y="3578352"/>
            <a:ext cx="1969008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86528" y="3578352"/>
            <a:ext cx="745236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97067" y="3578352"/>
            <a:ext cx="1395984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58356" y="3578352"/>
            <a:ext cx="981455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05116" y="3578352"/>
            <a:ext cx="746759" cy="789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17180" y="3578352"/>
            <a:ext cx="925068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0559" y="3962400"/>
            <a:ext cx="1577340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63851" y="3962400"/>
            <a:ext cx="746760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29611" y="3962400"/>
            <a:ext cx="1972056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4424" y="4936235"/>
            <a:ext cx="717804" cy="72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0559" y="4901184"/>
            <a:ext cx="1476755" cy="7894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17192" y="4901184"/>
            <a:ext cx="824483" cy="7894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1551" y="4901184"/>
            <a:ext cx="766572" cy="7894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48000" y="4901184"/>
            <a:ext cx="1613915" cy="78943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31791" y="4901184"/>
            <a:ext cx="1043939" cy="78943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45608" y="4901184"/>
            <a:ext cx="1063752" cy="78943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39967" y="4901184"/>
            <a:ext cx="588263" cy="78943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58840" y="4901184"/>
            <a:ext cx="1557528" cy="78943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86243" y="4901184"/>
            <a:ext cx="1556003" cy="78943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559" y="5285232"/>
            <a:ext cx="1496567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84832" y="5285232"/>
            <a:ext cx="1304544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07079" y="5285232"/>
            <a:ext cx="885444" cy="7894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10228" y="5285232"/>
            <a:ext cx="1731264" cy="7894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59196" y="5285232"/>
            <a:ext cx="2185416" cy="7894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62316" y="5285232"/>
            <a:ext cx="979931" cy="78943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0559" y="5669279"/>
            <a:ext cx="2051303" cy="7894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39339" y="5669279"/>
            <a:ext cx="766572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24911" y="5669279"/>
            <a:ext cx="1752600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34"/>
              </a:spcBef>
              <a:buFont typeface="Wingdings"/>
              <a:buChar char=""/>
              <a:tabLst>
                <a:tab pos="355600" algn="l"/>
              </a:tabLst>
            </a:pPr>
            <a:r>
              <a:rPr spc="-5" dirty="0"/>
              <a:t>All the </a:t>
            </a:r>
            <a:r>
              <a:rPr b="1" spc="-5" dirty="0">
                <a:latin typeface="Times New Roman"/>
                <a:cs typeface="Times New Roman"/>
              </a:rPr>
              <a:t>Psychiatric </a:t>
            </a:r>
            <a:r>
              <a:rPr b="1" spc="-20" dirty="0">
                <a:latin typeface="Times New Roman"/>
                <a:cs typeface="Times New Roman"/>
              </a:rPr>
              <a:t>care </a:t>
            </a:r>
            <a:r>
              <a:rPr b="1" dirty="0">
                <a:latin typeface="Times New Roman"/>
                <a:cs typeface="Times New Roman"/>
              </a:rPr>
              <a:t>institutions </a:t>
            </a:r>
            <a:r>
              <a:rPr dirty="0"/>
              <a:t>should </a:t>
            </a:r>
            <a:r>
              <a:rPr spc="-5" dirty="0"/>
              <a:t>be  </a:t>
            </a:r>
            <a:r>
              <a:rPr dirty="0"/>
              <a:t>upgraded </a:t>
            </a:r>
            <a:r>
              <a:rPr spc="-5" dirty="0"/>
              <a:t>with trained personnel, treatment and  </a:t>
            </a:r>
            <a:r>
              <a:rPr dirty="0"/>
              <a:t>rehabilitation </a:t>
            </a:r>
            <a:r>
              <a:rPr spc="-5" dirty="0"/>
              <a:t>facilities, community outreach</a:t>
            </a:r>
            <a:r>
              <a:rPr spc="-40" dirty="0"/>
              <a:t> </a:t>
            </a:r>
            <a:r>
              <a:rPr spc="-5" dirty="0"/>
              <a:t>activities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75A51"/>
              </a:buClr>
              <a:buFont typeface="Wingdings"/>
              <a:buChar char=""/>
            </a:pPr>
            <a:endParaRPr sz="3800"/>
          </a:p>
          <a:p>
            <a:pPr marL="355600" marR="5080" indent="-342900" algn="just">
              <a:lnSpc>
                <a:spcPts val="3030"/>
              </a:lnSpc>
              <a:buFont typeface="Wingdings"/>
              <a:buChar char=""/>
              <a:tabLst>
                <a:tab pos="355600" algn="l"/>
              </a:tabLst>
            </a:pPr>
            <a:r>
              <a:rPr spc="-5" dirty="0"/>
              <a:t>All the </a:t>
            </a:r>
            <a:r>
              <a:rPr b="1" spc="-5" dirty="0">
                <a:latin typeface="Times New Roman"/>
                <a:cs typeface="Times New Roman"/>
              </a:rPr>
              <a:t>medical colleges </a:t>
            </a:r>
            <a:r>
              <a:rPr spc="-5" dirty="0"/>
              <a:t>should have independent  Departments </a:t>
            </a:r>
            <a:r>
              <a:rPr dirty="0"/>
              <a:t>of </a:t>
            </a:r>
            <a:r>
              <a:rPr spc="-5" dirty="0"/>
              <a:t>Psychiatry </a:t>
            </a:r>
            <a:r>
              <a:rPr spc="-10" dirty="0"/>
              <a:t>to </a:t>
            </a:r>
            <a:r>
              <a:rPr spc="-5" dirty="0"/>
              <a:t>ensure </a:t>
            </a:r>
            <a:r>
              <a:rPr spc="-10" dirty="0"/>
              <a:t>UG </a:t>
            </a:r>
            <a:r>
              <a:rPr spc="-5" dirty="0"/>
              <a:t>&amp; </a:t>
            </a:r>
            <a:r>
              <a:rPr dirty="0"/>
              <a:t>PG  training </a:t>
            </a:r>
            <a:r>
              <a:rPr spc="-5" dirty="0"/>
              <a:t>in</a:t>
            </a:r>
            <a:r>
              <a:rPr spc="-35" dirty="0"/>
              <a:t> </a:t>
            </a:r>
            <a:r>
              <a:rPr spc="-5" dirty="0"/>
              <a:t>Psychiatry</a:t>
            </a:r>
          </a:p>
          <a:p>
            <a:pPr>
              <a:lnSpc>
                <a:spcPct val="100000"/>
              </a:lnSpc>
              <a:buClr>
                <a:srgbClr val="175A51"/>
              </a:buClr>
              <a:buFont typeface="Wingdings"/>
              <a:buChar char=""/>
            </a:pPr>
            <a:endParaRPr sz="3750"/>
          </a:p>
          <a:p>
            <a:pPr marL="355600" marR="5080" indent="-342900" algn="just">
              <a:lnSpc>
                <a:spcPct val="9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/>
              <a:t>Setting </a:t>
            </a:r>
            <a:r>
              <a:rPr spc="-10" dirty="0"/>
              <a:t>up </a:t>
            </a:r>
            <a:r>
              <a:rPr spc="-5" dirty="0"/>
              <a:t>of </a:t>
            </a:r>
            <a:r>
              <a:rPr b="1" spc="-5" dirty="0">
                <a:latin typeface="Times New Roman"/>
                <a:cs typeface="Times New Roman"/>
              </a:rPr>
              <a:t>District and Sub-district Mental  Health </a:t>
            </a:r>
            <a:r>
              <a:rPr b="1" spc="-70" dirty="0">
                <a:latin typeface="Times New Roman"/>
                <a:cs typeface="Times New Roman"/>
              </a:rPr>
              <a:t>Team </a:t>
            </a:r>
            <a:r>
              <a:rPr dirty="0"/>
              <a:t>for </a:t>
            </a:r>
            <a:r>
              <a:rPr spc="-5" dirty="0"/>
              <a:t>adequate surveillance </a:t>
            </a:r>
            <a:r>
              <a:rPr spc="-10" dirty="0"/>
              <a:t>and  </a:t>
            </a:r>
            <a:r>
              <a:rPr spc="-5" dirty="0"/>
              <a:t>monitoring </a:t>
            </a:r>
            <a:r>
              <a:rPr dirty="0"/>
              <a:t>of</a:t>
            </a:r>
            <a:r>
              <a:rPr spc="-15" dirty="0"/>
              <a:t> </a:t>
            </a:r>
            <a:r>
              <a:rPr spc="-5" dirty="0"/>
              <a:t>activities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379475"/>
            <a:ext cx="4934712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12191"/>
            <a:ext cx="4293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Priorities for</a:t>
            </a:r>
            <a:r>
              <a:rPr sz="4000" i="0" spc="-75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4000" i="0" spc="-20" dirty="0">
                <a:solidFill>
                  <a:srgbClr val="660033"/>
                </a:solidFill>
                <a:latin typeface="Times New Roman"/>
                <a:cs typeface="Times New Roman"/>
              </a:rPr>
              <a:t>future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1708404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1673351"/>
            <a:ext cx="1716024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1972" y="1673351"/>
            <a:ext cx="1214627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1988" y="1673351"/>
            <a:ext cx="943356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2255" y="1673351"/>
            <a:ext cx="228600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3644" y="1673351"/>
            <a:ext cx="91744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6479" y="1673351"/>
            <a:ext cx="944879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46747" y="1673351"/>
            <a:ext cx="1655063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75676" y="1673351"/>
            <a:ext cx="766572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59" y="2014727"/>
            <a:ext cx="903732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1580" y="2014727"/>
            <a:ext cx="1711452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0" y="2014727"/>
            <a:ext cx="765047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62655" y="2014727"/>
            <a:ext cx="1556004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5947" y="2014727"/>
            <a:ext cx="746760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39996" y="2014727"/>
            <a:ext cx="1258824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6108" y="2014727"/>
            <a:ext cx="766572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39967" y="2014727"/>
            <a:ext cx="2089404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6659" y="2014727"/>
            <a:ext cx="1275588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0559" y="2356104"/>
            <a:ext cx="1702307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5395" y="2356104"/>
            <a:ext cx="1711452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89376" y="2356104"/>
            <a:ext cx="1536191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8096" y="2356104"/>
            <a:ext cx="883920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544" y="2356104"/>
            <a:ext cx="1147572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14644" y="2356104"/>
            <a:ext cx="1872996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40168" y="2356104"/>
            <a:ext cx="766572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59268" y="2356104"/>
            <a:ext cx="982979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0559" y="2697479"/>
            <a:ext cx="1082040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70075" y="2697479"/>
            <a:ext cx="1528572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6123" y="2697479"/>
            <a:ext cx="2246376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79976" y="2697479"/>
            <a:ext cx="746760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45735" y="2697479"/>
            <a:ext cx="1319784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84520" y="2697479"/>
            <a:ext cx="1716024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35940" y="1764233"/>
            <a:ext cx="8072755" cy="14763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Support </a:t>
            </a:r>
            <a:r>
              <a:rPr sz="2800" b="1" spc="-15" dirty="0">
                <a:solidFill>
                  <a:srgbClr val="175A51"/>
                </a:solidFill>
                <a:latin typeface="Times New Roman"/>
                <a:cs typeface="Times New Roman"/>
              </a:rPr>
              <a:t>from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the government for the families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of 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mentally ill persons in terms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community based  services, financial support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care, formation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self  help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groups,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involvement in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future</a:t>
            </a:r>
            <a:r>
              <a:rPr sz="2800" spc="-2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planning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4424" y="3585971"/>
            <a:ext cx="717804" cy="72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0559" y="3550920"/>
            <a:ext cx="2438400" cy="78943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05327" y="3550920"/>
            <a:ext cx="1339596" cy="7894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41291" y="3550920"/>
            <a:ext cx="1810512" cy="7894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6647" y="3550920"/>
            <a:ext cx="647700" cy="7894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96584" y="3595115"/>
            <a:ext cx="592836" cy="54254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155816" y="3536060"/>
            <a:ext cx="469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 baseline="-16865" dirty="0">
                <a:solidFill>
                  <a:srgbClr val="175A51"/>
                </a:solidFill>
                <a:latin typeface="Times New Roman"/>
                <a:cs typeface="Times New Roman"/>
              </a:rPr>
              <a:t>2</a:t>
            </a:r>
            <a:r>
              <a:rPr sz="1850" b="1" spc="10" dirty="0">
                <a:solidFill>
                  <a:srgbClr val="175A51"/>
                </a:solidFill>
                <a:latin typeface="Times New Roman"/>
                <a:cs typeface="Times New Roman"/>
              </a:rPr>
              <a:t>nd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54368" y="3550920"/>
            <a:ext cx="2087879" cy="78943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35940" y="3642740"/>
            <a:ext cx="8070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  <a:tab pos="2690495" algn="l"/>
                <a:tab pos="3926840" algn="l"/>
                <a:tab pos="6440170" algn="l"/>
              </a:tabLst>
            </a:pP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Ps</a:t>
            </a:r>
            <a:r>
              <a:rPr sz="2800" b="1" spc="5" dirty="0">
                <a:solidFill>
                  <a:srgbClr val="175A51"/>
                </a:solidFill>
                <a:latin typeface="Times New Roman"/>
                <a:cs typeface="Times New Roman"/>
              </a:rPr>
              <a:t>y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ch</a:t>
            </a:r>
            <a:r>
              <a:rPr sz="2800" b="1" spc="5" dirty="0">
                <a:solidFill>
                  <a:srgbClr val="175A5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t</a:t>
            </a:r>
            <a:r>
              <a:rPr sz="2800" b="1" spc="-50" dirty="0">
                <a:solidFill>
                  <a:srgbClr val="175A51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p</a:t>
            </a:r>
            <a:r>
              <a:rPr sz="2800" b="1" spc="5" dirty="0">
                <a:solidFill>
                  <a:srgbClr val="175A51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c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dru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g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n</a:t>
            </a:r>
            <a:r>
              <a:rPr sz="2800" spc="-25" dirty="0">
                <a:solidFill>
                  <a:srgbClr val="175A51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d</a:t>
            </a:r>
            <a:r>
              <a:rPr sz="2800" spc="-20" dirty="0">
                <a:solidFill>
                  <a:srgbClr val="175A51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ng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ge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e</a:t>
            </a:r>
            <a:r>
              <a:rPr sz="2800" b="1" spc="-20" dirty="0">
                <a:solidFill>
                  <a:srgbClr val="175A51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70559" y="3892296"/>
            <a:ext cx="2624328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70860" y="3892296"/>
            <a:ext cx="1042415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89247" y="3892296"/>
            <a:ext cx="2836163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01384" y="3892296"/>
            <a:ext cx="745236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22592" y="3892296"/>
            <a:ext cx="804672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03235" y="3892296"/>
            <a:ext cx="1239012" cy="7894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559" y="4233671"/>
            <a:ext cx="1693164" cy="7894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79676" y="4233671"/>
            <a:ext cx="982980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81655" y="4233671"/>
            <a:ext cx="1298447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99103" y="4233671"/>
            <a:ext cx="1751076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4424" y="5122164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0559" y="5087111"/>
            <a:ext cx="1869948" cy="7894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64079" y="5087111"/>
            <a:ext cx="2244851" cy="7894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32503" y="5087111"/>
            <a:ext cx="982979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39055" y="5087111"/>
            <a:ext cx="903731" cy="7894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64835" y="5087111"/>
            <a:ext cx="746760" cy="78943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35167" y="5087111"/>
            <a:ext cx="1952243" cy="7894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10983" y="5087111"/>
            <a:ext cx="1731264" cy="78943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0559" y="5428488"/>
            <a:ext cx="746760" cy="78943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36319" y="5428488"/>
            <a:ext cx="1060704" cy="78943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14500" y="5428488"/>
            <a:ext cx="1197864" cy="78943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34411" y="5428488"/>
            <a:ext cx="1159764" cy="78943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13176" y="5428488"/>
            <a:ext cx="1872996" cy="78943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35940" y="3984116"/>
            <a:ext cx="8073390" cy="19881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7620">
              <a:lnSpc>
                <a:spcPts val="2690"/>
              </a:lnSpc>
              <a:spcBef>
                <a:spcPts val="740"/>
              </a:spcBef>
              <a:tabLst>
                <a:tab pos="2755900" algn="l"/>
                <a:tab pos="3574415" algn="l"/>
                <a:tab pos="6186805" algn="l"/>
                <a:tab pos="6708775" algn="l"/>
                <a:tab pos="7289165" algn="l"/>
              </a:tabLst>
            </a:pP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n</a:t>
            </a:r>
            <a:r>
              <a:rPr sz="2800" b="1" spc="5" dirty="0">
                <a:solidFill>
                  <a:srgbClr val="175A5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i</a:t>
            </a:r>
            <a:r>
              <a:rPr sz="2800" b="1" spc="5" dirty="0">
                <a:solidFill>
                  <a:srgbClr val="175A51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s</a:t>
            </a:r>
            <a:r>
              <a:rPr sz="2800" b="1" spc="5" dirty="0">
                <a:solidFill>
                  <a:srgbClr val="175A51"/>
                </a:solidFill>
                <a:latin typeface="Times New Roman"/>
                <a:cs typeface="Times New Roman"/>
              </a:rPr>
              <a:t>y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cho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ics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	an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d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ti</a:t>
            </a:r>
            <a:r>
              <a:rPr sz="2800" b="1" spc="5" dirty="0">
                <a:solidFill>
                  <a:srgbClr val="175A5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ep</a:t>
            </a:r>
            <a:r>
              <a:rPr sz="2800" b="1" spc="-60" dirty="0">
                <a:solidFill>
                  <a:srgbClr val="175A51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ess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n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175A51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b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175A51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e  essential and freely</a:t>
            </a:r>
            <a:r>
              <a:rPr sz="2800" spc="-25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available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ts val="3025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Enhanced involvement and aid to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voluntary</a:t>
            </a:r>
            <a:r>
              <a:rPr sz="2800" b="1" spc="28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agencies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3025"/>
              </a:lnSpc>
            </a:pP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take more wide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initiatives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409955"/>
            <a:ext cx="4934712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42290"/>
            <a:ext cx="4293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Priorities for</a:t>
            </a:r>
            <a:r>
              <a:rPr sz="4000" i="0" spc="-75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4000" i="0" spc="-20" dirty="0">
                <a:solidFill>
                  <a:srgbClr val="660033"/>
                </a:solidFill>
                <a:latin typeface="Times New Roman"/>
                <a:cs typeface="Times New Roman"/>
              </a:rPr>
              <a:t>future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1565147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1530096"/>
            <a:ext cx="2266188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3095" y="1530096"/>
            <a:ext cx="766571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6016" y="1530096"/>
            <a:ext cx="1556004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8367" y="1530096"/>
            <a:ext cx="141884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3559" y="1530096"/>
            <a:ext cx="1112519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2428" y="1530096"/>
            <a:ext cx="1653539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62316" y="1530096"/>
            <a:ext cx="979931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559" y="1956816"/>
            <a:ext cx="2122931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15539" y="1956816"/>
            <a:ext cx="766572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1111" y="1956816"/>
            <a:ext cx="903732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3844" y="1956816"/>
            <a:ext cx="1475231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16552" y="1956816"/>
            <a:ext cx="1415796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3059" y="1956816"/>
            <a:ext cx="981456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424" y="3015995"/>
            <a:ext cx="717804" cy="72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59" y="2980944"/>
            <a:ext cx="1615440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46148" y="2980944"/>
            <a:ext cx="1516379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4200" y="2980944"/>
            <a:ext cx="1420368" cy="789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4715" y="2980944"/>
            <a:ext cx="2083308" cy="7894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9696" y="2980944"/>
            <a:ext cx="2406396" cy="7894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17764" y="2980944"/>
            <a:ext cx="824483" cy="789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0559" y="3407664"/>
            <a:ext cx="1927860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0111" y="3407664"/>
            <a:ext cx="903732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45535" y="3407664"/>
            <a:ext cx="1475232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2459" y="3407664"/>
            <a:ext cx="766572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30723" y="3407664"/>
            <a:ext cx="1574292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26708" y="3407664"/>
            <a:ext cx="982980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31380" y="3407664"/>
            <a:ext cx="1610868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0559" y="3834384"/>
            <a:ext cx="2348483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34995" y="3834384"/>
            <a:ext cx="885444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39439" y="3834384"/>
            <a:ext cx="2243328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4424" y="4893564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0559" y="4858511"/>
            <a:ext cx="2290572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5288" y="4858511"/>
            <a:ext cx="1517903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27347" y="4858511"/>
            <a:ext cx="1418844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70347" y="4858511"/>
            <a:ext cx="1734311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28816" y="4858511"/>
            <a:ext cx="1120140" cy="789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73111" y="4858511"/>
            <a:ext cx="765048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62316" y="4858511"/>
            <a:ext cx="979931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0559" y="5285232"/>
            <a:ext cx="1059180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50263" y="5285232"/>
            <a:ext cx="1563624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32888" y="5285232"/>
            <a:ext cx="1022603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74492" y="5285232"/>
            <a:ext cx="1060704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55720" y="5285232"/>
            <a:ext cx="982979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56176" y="5285232"/>
            <a:ext cx="1103376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77028" y="5285232"/>
            <a:ext cx="1042415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38444" y="5285232"/>
            <a:ext cx="1395983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35940" y="1620977"/>
            <a:ext cx="8073390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Involvement of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private 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health </a:t>
            </a:r>
            <a:r>
              <a:rPr sz="2800" b="1" spc="-20" dirty="0">
                <a:solidFill>
                  <a:srgbClr val="175A51"/>
                </a:solidFill>
                <a:latin typeface="Times New Roman"/>
                <a:cs typeface="Times New Roman"/>
              </a:rPr>
              <a:t>care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services </a:t>
            </a:r>
            <a:r>
              <a:rPr sz="2800" spc="-15" dirty="0">
                <a:solidFill>
                  <a:srgbClr val="175A51"/>
                </a:solidFill>
                <a:latin typeface="Times New Roman"/>
                <a:cs typeface="Times New Roman"/>
              </a:rPr>
              <a:t>and </a:t>
            </a:r>
            <a:r>
              <a:rPr sz="2800" spc="67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amendment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Mental Health</a:t>
            </a:r>
            <a:r>
              <a:rPr sz="2800" spc="-15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Act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75A51"/>
              </a:buClr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Planned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mental health manpower development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by 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increasing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centers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training and creating 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opportunities for</a:t>
            </a:r>
            <a:r>
              <a:rPr sz="2800" spc="-3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employment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75A51"/>
              </a:buClr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Community mental health facilities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such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as day 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care centers, half way and long stay</a:t>
            </a:r>
            <a:r>
              <a:rPr sz="2800" spc="2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homes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318515"/>
            <a:ext cx="4934712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50849"/>
            <a:ext cx="4293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Priorities for</a:t>
            </a:r>
            <a:r>
              <a:rPr sz="4000" i="0" spc="-75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4000" i="0" spc="-20" dirty="0">
                <a:solidFill>
                  <a:srgbClr val="660033"/>
                </a:solidFill>
                <a:latin typeface="Times New Roman"/>
                <a:cs typeface="Times New Roman"/>
              </a:rPr>
              <a:t>future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1141475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1106424"/>
            <a:ext cx="1850136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7627" y="1106424"/>
            <a:ext cx="826008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0567" y="1106424"/>
            <a:ext cx="1420368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7867" y="1106424"/>
            <a:ext cx="151790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2703" y="1106424"/>
            <a:ext cx="1418844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8480" y="1106424"/>
            <a:ext cx="1953768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559" y="1490472"/>
            <a:ext cx="1578864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5376" y="1490472"/>
            <a:ext cx="824484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08860" y="1490472"/>
            <a:ext cx="1751076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77411" y="1490472"/>
            <a:ext cx="1932432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25796" y="1490472"/>
            <a:ext cx="982979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6252" y="1490472"/>
            <a:ext cx="1554479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01256" y="1490472"/>
            <a:ext cx="1335024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424" y="2464307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59" y="2429255"/>
            <a:ext cx="839724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5316" y="2429255"/>
            <a:ext cx="2029968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791" y="2429255"/>
            <a:ext cx="902208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6032" y="2429255"/>
            <a:ext cx="2093976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35040" y="2429255"/>
            <a:ext cx="1444752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54823" y="2429255"/>
            <a:ext cx="1487424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0559" y="2813304"/>
            <a:ext cx="1808988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44267" y="2813304"/>
            <a:ext cx="1712976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1964" y="2813304"/>
            <a:ext cx="982980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69664" y="2813304"/>
            <a:ext cx="903732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8115" y="2813304"/>
            <a:ext cx="1434084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36920" y="2813304"/>
            <a:ext cx="766572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68211" y="2813304"/>
            <a:ext cx="1296924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29856" y="2813304"/>
            <a:ext cx="1612392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0559" y="3197351"/>
            <a:ext cx="982979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95044" y="3197351"/>
            <a:ext cx="2557272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93820" y="3197351"/>
            <a:ext cx="1661160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6484" y="3197351"/>
            <a:ext cx="2051304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89292" y="3197351"/>
            <a:ext cx="766572" cy="789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97368" y="3197351"/>
            <a:ext cx="944879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0559" y="3581400"/>
            <a:ext cx="1863852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66772" y="3581400"/>
            <a:ext cx="1706879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06011" y="3581400"/>
            <a:ext cx="1043939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82311" y="3581400"/>
            <a:ext cx="1182624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97296" y="3581400"/>
            <a:ext cx="1158240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87895" y="3581400"/>
            <a:ext cx="1418844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39100" y="3581400"/>
            <a:ext cx="803148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0559" y="3965447"/>
            <a:ext cx="1874519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75688" y="3965447"/>
            <a:ext cx="557784" cy="7894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4424" y="4939284"/>
            <a:ext cx="717804" cy="72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559" y="4904232"/>
            <a:ext cx="1775460" cy="7894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89404" y="4904232"/>
            <a:ext cx="1158240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91027" y="4904232"/>
            <a:ext cx="2171700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06111" y="4904232"/>
            <a:ext cx="746760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94732" y="4904232"/>
            <a:ext cx="1652015" cy="7894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90132" y="4904232"/>
            <a:ext cx="902208" cy="7894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35723" y="4904232"/>
            <a:ext cx="1495044" cy="7894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74152" y="4904232"/>
            <a:ext cx="768096" cy="78943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0559" y="5288279"/>
            <a:ext cx="1147572" cy="7894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58467" y="5288279"/>
            <a:ext cx="1577340" cy="78943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76144" y="5288279"/>
            <a:ext cx="766571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83051" y="5288279"/>
            <a:ext cx="1688592" cy="78943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11979" y="5288279"/>
            <a:ext cx="1909572" cy="78943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61888" y="5288279"/>
            <a:ext cx="766571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68796" y="5288279"/>
            <a:ext cx="1851659" cy="78943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60792" y="5288279"/>
            <a:ext cx="981455" cy="78943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0559" y="5672328"/>
            <a:ext cx="2051303" cy="78943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39339" y="5672328"/>
            <a:ext cx="903732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62072" y="5672328"/>
            <a:ext cx="1434084" cy="78943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15155" y="5672328"/>
            <a:ext cx="1338072" cy="78943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70703" y="5672328"/>
            <a:ext cx="2243328" cy="78943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35940" y="1197610"/>
            <a:ext cx="8075295" cy="5018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  <a:tab pos="2042795" algn="l"/>
                <a:tab pos="2705735" algn="l"/>
                <a:tab pos="3963035" algn="l"/>
                <a:tab pos="5318125" algn="l"/>
                <a:tab pos="6574155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Emphasis	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on	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public	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mental	health	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education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3190"/>
              </a:lnSpc>
            </a:pP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through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all available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traditional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and modern</a:t>
            </a:r>
            <a:r>
              <a:rPr sz="2800" spc="-75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media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00" dirty="0">
                <a:solidFill>
                  <a:srgbClr val="175A51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understand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prevalence, nature, course,  treatment response and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impact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social changes  and developmental policies, </a:t>
            </a:r>
            <a:r>
              <a:rPr sz="2800" b="1" spc="-15" dirty="0">
                <a:solidFill>
                  <a:srgbClr val="175A51"/>
                </a:solidFill>
                <a:latin typeface="Times New Roman"/>
                <a:cs typeface="Times New Roman"/>
              </a:rPr>
              <a:t>researches 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at the  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National, </a:t>
            </a:r>
            <a:r>
              <a:rPr sz="2800" b="1" spc="-10" dirty="0">
                <a:solidFill>
                  <a:srgbClr val="175A51"/>
                </a:solidFill>
                <a:latin typeface="Times New Roman"/>
                <a:cs typeface="Times New Roman"/>
              </a:rPr>
              <a:t>regional 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and local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level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should be  supported.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175A51"/>
              </a:buClr>
              <a:buFont typeface="Wingdings"/>
              <a:buChar char=""/>
            </a:pPr>
            <a:endParaRPr sz="38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9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National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level 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institutions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to evaluate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models of  care, training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different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categories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personnel and  monitoring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mental health</a:t>
            </a:r>
            <a:r>
              <a:rPr sz="2800" spc="-3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programmes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379475"/>
            <a:ext cx="4934712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12191"/>
            <a:ext cx="4293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5" dirty="0">
                <a:solidFill>
                  <a:srgbClr val="660033"/>
                </a:solidFill>
                <a:latin typeface="Times New Roman"/>
                <a:cs typeface="Times New Roman"/>
              </a:rPr>
              <a:t>Priorities for</a:t>
            </a:r>
            <a:r>
              <a:rPr sz="4000" i="0" spc="-75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4000" i="0" spc="-20" dirty="0">
                <a:solidFill>
                  <a:srgbClr val="660033"/>
                </a:solidFill>
                <a:latin typeface="Times New Roman"/>
                <a:cs typeface="Times New Roman"/>
              </a:rPr>
              <a:t>future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1784604"/>
            <a:ext cx="717804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1749551"/>
            <a:ext cx="1021079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840433"/>
            <a:ext cx="921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1619" y="1749551"/>
            <a:ext cx="1772411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40154" y="1840433"/>
            <a:ext cx="1329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advances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44011" y="1749551"/>
            <a:ext cx="746760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0752" y="1749551"/>
            <a:ext cx="903731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4464" y="1749551"/>
            <a:ext cx="2484119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52927" y="1840433"/>
            <a:ext cx="3369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8805" algn="l"/>
                <a:tab pos="1343025" algn="l"/>
              </a:tabLst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in	the	understanding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97040" y="1749551"/>
            <a:ext cx="766572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03592" y="1749551"/>
            <a:ext cx="1438655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06208" y="1840433"/>
            <a:ext cx="1598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9125" algn="l"/>
              </a:tabLst>
            </a:pP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u</a:t>
            </a:r>
            <a:r>
              <a:rPr sz="2800" spc="-25" dirty="0">
                <a:solidFill>
                  <a:srgbClr val="175A51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0559" y="2090927"/>
            <a:ext cx="1712976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5020" y="2090927"/>
            <a:ext cx="984504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31007" y="2090927"/>
            <a:ext cx="1434083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6576" y="2090927"/>
            <a:ext cx="1773936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1996" y="2090927"/>
            <a:ext cx="1380744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64223" y="2090927"/>
            <a:ext cx="902207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7916" y="2090927"/>
            <a:ext cx="1894331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0559" y="2432304"/>
            <a:ext cx="766572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13103" y="2432304"/>
            <a:ext cx="2109216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98292" y="2432304"/>
            <a:ext cx="2189987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4252" y="2432304"/>
            <a:ext cx="1042415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82640" y="2432304"/>
            <a:ext cx="1665732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24343" y="2432304"/>
            <a:ext cx="1517903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0559" y="2773679"/>
            <a:ext cx="1418843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1367" y="2773679"/>
            <a:ext cx="2246376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78352" y="2773679"/>
            <a:ext cx="557784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48100" y="2773679"/>
            <a:ext cx="687324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28744" y="2773679"/>
            <a:ext cx="707136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49367" y="2773679"/>
            <a:ext cx="1990343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50152" y="2773679"/>
            <a:ext cx="745235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07352" y="2773679"/>
            <a:ext cx="1222248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40040" y="2773679"/>
            <a:ext cx="902207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0559" y="3115055"/>
            <a:ext cx="1299972" cy="789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89532" y="3115055"/>
            <a:ext cx="766571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75104" y="3115055"/>
            <a:ext cx="1533144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28772" y="3115055"/>
            <a:ext cx="746760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008" y="3115055"/>
            <a:ext cx="903732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15740" y="3115055"/>
            <a:ext cx="1101852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35067" y="3115055"/>
            <a:ext cx="1993391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42888" y="3115055"/>
            <a:ext cx="766571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28459" y="3115055"/>
            <a:ext cx="1200911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59980" y="3115055"/>
            <a:ext cx="557783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78839" y="2182494"/>
            <a:ext cx="7729220" cy="14757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algn="just">
              <a:lnSpc>
                <a:spcPts val="2690"/>
              </a:lnSpc>
              <a:spcBef>
                <a:spcPts val="740"/>
              </a:spcBef>
            </a:pP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behavior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mental disorders justify the 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optimism  of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developing meaningful and </a:t>
            </a:r>
            <a:r>
              <a:rPr sz="2800" b="1" spc="-10" dirty="0">
                <a:solidFill>
                  <a:srgbClr val="175A51"/>
                </a:solidFill>
                <a:latin typeface="Times New Roman"/>
                <a:cs typeface="Times New Roman"/>
              </a:rPr>
              <a:t>realistic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mental  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health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programmes. It is mandatory </a:t>
            </a:r>
            <a:r>
              <a:rPr sz="2800" spc="-10" dirty="0">
                <a:solidFill>
                  <a:srgbClr val="175A51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bring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the  </a:t>
            </a:r>
            <a:r>
              <a:rPr sz="2800" b="1" dirty="0">
                <a:solidFill>
                  <a:srgbClr val="175A51"/>
                </a:solidFill>
                <a:latin typeface="Times New Roman"/>
                <a:cs typeface="Times New Roman"/>
              </a:rPr>
              <a:t>fruits </a:t>
            </a:r>
            <a:r>
              <a:rPr sz="2800" b="1" spc="-5" dirty="0">
                <a:solidFill>
                  <a:srgbClr val="175A51"/>
                </a:solidFill>
                <a:latin typeface="Times New Roman"/>
                <a:cs typeface="Times New Roman"/>
              </a:rPr>
              <a:t>of science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to the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total population </a:t>
            </a:r>
            <a:r>
              <a:rPr sz="2800" spc="-5" dirty="0">
                <a:solidFill>
                  <a:srgbClr val="175A51"/>
                </a:solidFill>
                <a:latin typeface="Times New Roman"/>
                <a:cs typeface="Times New Roman"/>
              </a:rPr>
              <a:t>of</a:t>
            </a:r>
            <a:r>
              <a:rPr sz="2800" spc="-70" dirty="0">
                <a:solidFill>
                  <a:srgbClr val="175A5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5A51"/>
                </a:solidFill>
                <a:latin typeface="Times New Roman"/>
                <a:cs typeface="Times New Roman"/>
              </a:rPr>
              <a:t>India.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617" y="461899"/>
            <a:ext cx="23056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75" dirty="0">
                <a:latin typeface="Calibri"/>
                <a:cs typeface="Calibri"/>
              </a:rPr>
              <a:t>R</a:t>
            </a:r>
            <a:r>
              <a:rPr sz="4400" b="0" i="0" spc="-35" dirty="0">
                <a:latin typeface="Calibri"/>
                <a:cs typeface="Calibri"/>
              </a:rPr>
              <a:t>e</a:t>
            </a:r>
            <a:r>
              <a:rPr sz="4400" b="0" i="0" spc="-110" dirty="0">
                <a:latin typeface="Calibri"/>
                <a:cs typeface="Calibri"/>
              </a:rPr>
              <a:t>f</a:t>
            </a:r>
            <a:r>
              <a:rPr sz="4400" b="0" i="0" dirty="0">
                <a:latin typeface="Calibri"/>
                <a:cs typeface="Calibri"/>
              </a:rPr>
              <a:t>e</a:t>
            </a:r>
            <a:r>
              <a:rPr sz="4400" b="0" i="0" spc="-60" dirty="0">
                <a:latin typeface="Calibri"/>
                <a:cs typeface="Calibri"/>
              </a:rPr>
              <a:t>r</a:t>
            </a:r>
            <a:r>
              <a:rPr sz="4400" b="0" i="0" dirty="0">
                <a:latin typeface="Calibri"/>
                <a:cs typeface="Calibri"/>
              </a:rPr>
              <a:t>ence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576184" cy="3246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National health </a:t>
            </a:r>
            <a:r>
              <a:rPr sz="3200" spc="-15" dirty="0">
                <a:latin typeface="Calibri"/>
                <a:cs typeface="Calibri"/>
              </a:rPr>
              <a:t>programs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India: </a:t>
            </a:r>
            <a:r>
              <a:rPr sz="3200" dirty="0">
                <a:latin typeface="Calibri"/>
                <a:cs typeface="Calibri"/>
              </a:rPr>
              <a:t>J </a:t>
            </a:r>
            <a:r>
              <a:rPr sz="3200" spc="-10" dirty="0">
                <a:latin typeface="Calibri"/>
                <a:cs typeface="Calibri"/>
              </a:rPr>
              <a:t>Kishore  </a:t>
            </a:r>
            <a:r>
              <a:rPr sz="3200" spc="5" dirty="0">
                <a:latin typeface="Calibri"/>
                <a:cs typeface="Calibri"/>
              </a:rPr>
              <a:t>11</a:t>
            </a:r>
            <a:r>
              <a:rPr sz="3150" spc="7" baseline="25132" dirty="0">
                <a:latin typeface="Calibri"/>
                <a:cs typeface="Calibri"/>
              </a:rPr>
              <a:t>th</a:t>
            </a:r>
            <a:r>
              <a:rPr sz="3150" spc="367" baseline="25132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ed</a:t>
            </a:r>
            <a:endParaRPr sz="3200">
              <a:latin typeface="Calibri"/>
              <a:cs typeface="Calibri"/>
            </a:endParaRPr>
          </a:p>
          <a:p>
            <a:pPr marL="355600" marR="995044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libri"/>
                <a:cs typeface="Calibri"/>
              </a:rPr>
              <a:t>Park’s </a:t>
            </a:r>
            <a:r>
              <a:rPr sz="3200" spc="-10" dirty="0">
                <a:latin typeface="Calibri"/>
                <a:cs typeface="Calibri"/>
              </a:rPr>
              <a:t>textbook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Preventive </a:t>
            </a:r>
            <a:r>
              <a:rPr sz="3200" dirty="0">
                <a:latin typeface="Calibri"/>
                <a:cs typeface="Calibri"/>
              </a:rPr>
              <a:t>&amp; Social  Medicine: </a:t>
            </a:r>
            <a:r>
              <a:rPr sz="3200" spc="5" dirty="0">
                <a:latin typeface="Calibri"/>
                <a:cs typeface="Calibri"/>
              </a:rPr>
              <a:t>22</a:t>
            </a:r>
            <a:r>
              <a:rPr sz="3150" spc="7" baseline="25132" dirty="0">
                <a:latin typeface="Calibri"/>
                <a:cs typeface="Calibri"/>
              </a:rPr>
              <a:t>nd</a:t>
            </a:r>
            <a:r>
              <a:rPr sz="3150" spc="382" baseline="25132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Mental </a:t>
            </a:r>
            <a:r>
              <a:rPr sz="3200" spc="-5" dirty="0">
                <a:latin typeface="Calibri"/>
                <a:cs typeface="Calibri"/>
              </a:rPr>
              <a:t>health </a:t>
            </a:r>
            <a:r>
              <a:rPr sz="3200" spc="-15" dirty="0">
                <a:latin typeface="Calibri"/>
                <a:cs typeface="Calibri"/>
              </a:rPr>
              <a:t>care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5" dirty="0">
                <a:latin typeface="Calibri"/>
                <a:cs typeface="Calibri"/>
              </a:rPr>
              <a:t>human rights: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NHRC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  <a:hlinkClick r:id="rId2"/>
              </a:rPr>
              <a:t>www.ncbi.nlm.nih.gov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085" y="466470"/>
            <a:ext cx="2431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solidFill>
                  <a:srgbClr val="EDEBE0"/>
                </a:solidFill>
                <a:latin typeface="Times New Roman"/>
                <a:cs typeface="Times New Roman"/>
              </a:rPr>
              <a:t>Thank</a:t>
            </a:r>
            <a:r>
              <a:rPr sz="4400" b="0" i="0" spc="-100" dirty="0">
                <a:solidFill>
                  <a:srgbClr val="EDEBE0"/>
                </a:solidFill>
                <a:latin typeface="Times New Roman"/>
                <a:cs typeface="Times New Roman"/>
              </a:rPr>
              <a:t> </a:t>
            </a:r>
            <a:r>
              <a:rPr sz="4400" b="0" i="0" dirty="0">
                <a:solidFill>
                  <a:srgbClr val="EDEBE0"/>
                </a:solidFill>
                <a:latin typeface="Times New Roman"/>
                <a:cs typeface="Times New Roman"/>
              </a:rPr>
              <a:t>you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2800" y="1371600"/>
            <a:ext cx="3387852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1101" y="461899"/>
            <a:ext cx="5244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20" dirty="0">
                <a:latin typeface="Calibri"/>
                <a:cs typeface="Calibri"/>
              </a:rPr>
              <a:t>Integration:</a:t>
            </a:r>
            <a:r>
              <a:rPr sz="4400" b="0" i="0" spc="-40" dirty="0">
                <a:latin typeface="Calibri"/>
                <a:cs typeface="Calibri"/>
              </a:rPr>
              <a:t> </a:t>
            </a:r>
            <a:r>
              <a:rPr sz="4400" b="0" i="0" spc="-5" dirty="0">
                <a:latin typeface="Calibri"/>
                <a:cs typeface="Calibri"/>
              </a:rPr>
              <a:t>1975-1982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643495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1844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Efforts </a:t>
            </a:r>
            <a:r>
              <a:rPr sz="3200" spc="-10" dirty="0">
                <a:latin typeface="Calibri"/>
                <a:cs typeface="Calibri"/>
              </a:rPr>
              <a:t>at </a:t>
            </a:r>
            <a:r>
              <a:rPr sz="3200" spc="-15" dirty="0">
                <a:latin typeface="Calibri"/>
                <a:cs typeface="Calibri"/>
              </a:rPr>
              <a:t>integration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mental </a:t>
            </a:r>
            <a:r>
              <a:rPr sz="3200" dirty="0">
                <a:latin typeface="Calibri"/>
                <a:cs typeface="Calibri"/>
              </a:rPr>
              <a:t>health with  </a:t>
            </a:r>
            <a:r>
              <a:rPr sz="3200" spc="-5" dirty="0">
                <a:latin typeface="Calibri"/>
                <a:cs typeface="Calibri"/>
              </a:rPr>
              <a:t>primary health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care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Realization </a:t>
            </a:r>
            <a:r>
              <a:rPr sz="3200" spc="-5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PHC </a:t>
            </a:r>
            <a:r>
              <a:rPr sz="3200" spc="-30" dirty="0">
                <a:latin typeface="Calibri"/>
                <a:cs typeface="Calibri"/>
              </a:rPr>
              <a:t>system </a:t>
            </a:r>
            <a:r>
              <a:rPr sz="3200" dirty="0">
                <a:latin typeface="Calibri"/>
                <a:cs typeface="Calibri"/>
              </a:rPr>
              <a:t>is the </a:t>
            </a:r>
            <a:r>
              <a:rPr sz="3200" spc="-5" dirty="0">
                <a:latin typeface="Calibri"/>
                <a:cs typeface="Calibri"/>
              </a:rPr>
              <a:t>vehicle </a:t>
            </a:r>
            <a:r>
              <a:rPr sz="3200" spc="-20" dirty="0">
                <a:latin typeface="Calibri"/>
                <a:cs typeface="Calibri"/>
              </a:rPr>
              <a:t>to  </a:t>
            </a:r>
            <a:r>
              <a:rPr sz="3200" spc="-35" dirty="0">
                <a:latin typeface="Calibri"/>
                <a:cs typeface="Calibri"/>
              </a:rPr>
              <a:t>take </a:t>
            </a:r>
            <a:r>
              <a:rPr sz="3200" spc="-10" dirty="0">
                <a:latin typeface="Calibri"/>
                <a:cs typeface="Calibri"/>
              </a:rPr>
              <a:t>mental </a:t>
            </a:r>
            <a:r>
              <a:rPr sz="3200" spc="-5" dirty="0">
                <a:latin typeface="Calibri"/>
                <a:cs typeface="Calibri"/>
              </a:rPr>
              <a:t>health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people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Need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train non-professional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staff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Need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train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GP’s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Need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train </a:t>
            </a:r>
            <a:r>
              <a:rPr sz="3200" spc="-10" dirty="0">
                <a:latin typeface="Calibri"/>
                <a:cs typeface="Calibri"/>
              </a:rPr>
              <a:t>more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psychiatrists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09625"/>
            <a:ext cx="807275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There are at </a:t>
            </a:r>
            <a:r>
              <a:rPr sz="1800" spc="-5" dirty="0">
                <a:latin typeface="Calibri"/>
                <a:cs typeface="Calibri"/>
              </a:rPr>
              <a:t>least </a:t>
            </a:r>
            <a:r>
              <a:rPr sz="1800" spc="-10" dirty="0">
                <a:latin typeface="Calibri"/>
                <a:cs typeface="Calibri"/>
              </a:rPr>
              <a:t>five </a:t>
            </a:r>
            <a:r>
              <a:rPr sz="1800" spc="-5" dirty="0">
                <a:latin typeface="Calibri"/>
                <a:cs typeface="Calibri"/>
              </a:rPr>
              <a:t>important </a:t>
            </a:r>
            <a:r>
              <a:rPr sz="1800" spc="-20" dirty="0">
                <a:latin typeface="Calibri"/>
                <a:cs typeface="Calibri"/>
              </a:rPr>
              <a:t>factors </a:t>
            </a:r>
            <a:r>
              <a:rPr sz="1800" dirty="0">
                <a:latin typeface="Calibri"/>
                <a:cs typeface="Calibri"/>
              </a:rPr>
              <a:t>which </a:t>
            </a:r>
            <a:r>
              <a:rPr sz="1800" spc="-10" dirty="0">
                <a:latin typeface="Calibri"/>
                <a:cs typeface="Calibri"/>
              </a:rPr>
              <a:t>contributed </a:t>
            </a:r>
            <a:r>
              <a:rPr sz="1800" spc="-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drafting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national </a:t>
            </a:r>
            <a:r>
              <a:rPr sz="1800" spc="-10" dirty="0">
                <a:latin typeface="Calibri"/>
                <a:cs typeface="Calibri"/>
              </a:rPr>
              <a:t>mental </a:t>
            </a:r>
            <a:r>
              <a:rPr sz="1800" spc="-5" dirty="0">
                <a:latin typeface="Calibri"/>
                <a:cs typeface="Calibri"/>
              </a:rPr>
              <a:t>health </a:t>
            </a:r>
            <a:r>
              <a:rPr sz="1800" spc="-10" dirty="0">
                <a:latin typeface="Calibri"/>
                <a:cs typeface="Calibri"/>
              </a:rPr>
              <a:t>programme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India during </a:t>
            </a:r>
            <a:r>
              <a:rPr sz="1800" dirty="0">
                <a:latin typeface="Calibri"/>
                <a:cs typeface="Calibri"/>
              </a:rPr>
              <a:t>the early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1980s.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9BBA58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i="1" spc="10" dirty="0">
                <a:latin typeface="Calibri"/>
                <a:cs typeface="Calibri"/>
              </a:rPr>
              <a:t>“The </a:t>
            </a:r>
            <a:r>
              <a:rPr sz="1800" b="1" i="1" spc="-5" dirty="0">
                <a:latin typeface="Calibri"/>
                <a:cs typeface="Calibri"/>
              </a:rPr>
              <a:t>organization </a:t>
            </a:r>
            <a:r>
              <a:rPr sz="1800" b="1" i="1" spc="5" dirty="0">
                <a:latin typeface="Calibri"/>
                <a:cs typeface="Calibri"/>
              </a:rPr>
              <a:t>of </a:t>
            </a:r>
            <a:r>
              <a:rPr sz="1800" b="1" i="1" spc="-5" dirty="0">
                <a:latin typeface="Calibri"/>
                <a:cs typeface="Calibri"/>
              </a:rPr>
              <a:t>mental health services </a:t>
            </a:r>
            <a:r>
              <a:rPr sz="1800" b="1" i="1" dirty="0">
                <a:latin typeface="Calibri"/>
                <a:cs typeface="Calibri"/>
              </a:rPr>
              <a:t>in developing </a:t>
            </a:r>
            <a:r>
              <a:rPr sz="1800" b="1" i="1" spc="-5" dirty="0">
                <a:latin typeface="Calibri"/>
                <a:cs typeface="Calibri"/>
              </a:rPr>
              <a:t>countries” </a:t>
            </a:r>
            <a:r>
              <a:rPr sz="1800" b="1" i="1" dirty="0">
                <a:latin typeface="Calibri"/>
                <a:cs typeface="Calibri"/>
              </a:rPr>
              <a:t>– a </a:t>
            </a:r>
            <a:r>
              <a:rPr sz="1800" b="1" i="1" spc="-5" dirty="0">
                <a:latin typeface="Calibri"/>
                <a:cs typeface="Calibri"/>
              </a:rPr>
              <a:t>set </a:t>
            </a:r>
            <a:r>
              <a:rPr sz="1800" b="1" i="1" spc="10" dirty="0">
                <a:latin typeface="Calibri"/>
                <a:cs typeface="Calibri"/>
              </a:rPr>
              <a:t>of  </a:t>
            </a:r>
            <a:r>
              <a:rPr sz="1800" b="1" i="1" spc="-5" dirty="0">
                <a:latin typeface="Calibri"/>
                <a:cs typeface="Calibri"/>
              </a:rPr>
              <a:t>recommendations </a:t>
            </a:r>
            <a:r>
              <a:rPr sz="1800" b="1" i="1" spc="-10" dirty="0">
                <a:latin typeface="Calibri"/>
                <a:cs typeface="Calibri"/>
              </a:rPr>
              <a:t>by </a:t>
            </a:r>
            <a:r>
              <a:rPr sz="1800" b="1" i="1" dirty="0">
                <a:latin typeface="Calibri"/>
                <a:cs typeface="Calibri"/>
              </a:rPr>
              <a:t>an </a:t>
            </a:r>
            <a:r>
              <a:rPr sz="1800" b="1" i="1" spc="-10" dirty="0">
                <a:latin typeface="Calibri"/>
                <a:cs typeface="Calibri"/>
              </a:rPr>
              <a:t>expert committee </a:t>
            </a:r>
            <a:r>
              <a:rPr sz="1800" b="1" i="1" dirty="0">
                <a:latin typeface="Calibri"/>
                <a:cs typeface="Calibri"/>
              </a:rPr>
              <a:t>of the </a:t>
            </a:r>
            <a:r>
              <a:rPr sz="1800" b="1" i="1" spc="-20" dirty="0">
                <a:latin typeface="Calibri"/>
                <a:cs typeface="Calibri"/>
              </a:rPr>
              <a:t>World </a:t>
            </a:r>
            <a:r>
              <a:rPr sz="1800" b="1" i="1" dirty="0">
                <a:latin typeface="Calibri"/>
                <a:cs typeface="Calibri"/>
              </a:rPr>
              <a:t>Health</a:t>
            </a:r>
            <a:r>
              <a:rPr sz="1800" b="1" i="1" spc="9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Organization.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2600">
              <a:latin typeface="Times New Roman"/>
              <a:cs typeface="Times New Roman"/>
            </a:endParaRPr>
          </a:p>
          <a:p>
            <a:pPr marL="287020" marR="5715" indent="-274320" algn="just">
              <a:lnSpc>
                <a:spcPct val="100000"/>
              </a:lnSpc>
              <a:buFont typeface="Calibri"/>
              <a:buAutoNum type="arabicPeriod"/>
              <a:tabLst>
                <a:tab pos="316230" algn="l"/>
              </a:tabLst>
            </a:pPr>
            <a:r>
              <a:rPr dirty="0"/>
              <a:t>	</a:t>
            </a:r>
            <a:r>
              <a:rPr sz="1800" b="1" i="1" spc="-5" dirty="0">
                <a:latin typeface="Calibri"/>
                <a:cs typeface="Calibri"/>
              </a:rPr>
              <a:t>Starting of </a:t>
            </a:r>
            <a:r>
              <a:rPr sz="1800" b="1" i="1" dirty="0">
                <a:latin typeface="Calibri"/>
                <a:cs typeface="Calibri"/>
              </a:rPr>
              <a:t>a </a:t>
            </a:r>
            <a:r>
              <a:rPr sz="1800" b="1" i="1" spc="-5" dirty="0">
                <a:latin typeface="Calibri"/>
                <a:cs typeface="Calibri"/>
              </a:rPr>
              <a:t>specially designated “Community </a:t>
            </a:r>
            <a:r>
              <a:rPr sz="1800" b="1" i="1" spc="-10" dirty="0">
                <a:latin typeface="Calibri"/>
                <a:cs typeface="Calibri"/>
              </a:rPr>
              <a:t>Mental </a:t>
            </a:r>
            <a:r>
              <a:rPr sz="1800" b="1" i="1" dirty="0">
                <a:latin typeface="Calibri"/>
                <a:cs typeface="Calibri"/>
              </a:rPr>
              <a:t>Health </a:t>
            </a:r>
            <a:r>
              <a:rPr sz="1800" b="1" i="1" spc="5" dirty="0">
                <a:latin typeface="Calibri"/>
                <a:cs typeface="Calibri"/>
              </a:rPr>
              <a:t>Unit” </a:t>
            </a:r>
            <a:r>
              <a:rPr sz="1800" b="1" i="1" spc="-5" dirty="0">
                <a:latin typeface="Calibri"/>
                <a:cs typeface="Calibri"/>
              </a:rPr>
              <a:t>at </a:t>
            </a:r>
            <a:r>
              <a:rPr sz="1800" b="1" i="1" dirty="0">
                <a:latin typeface="Calibri"/>
                <a:cs typeface="Calibri"/>
              </a:rPr>
              <a:t>the  </a:t>
            </a:r>
            <a:r>
              <a:rPr sz="1800" b="1" i="1" spc="-5" dirty="0">
                <a:latin typeface="Calibri"/>
                <a:cs typeface="Calibri"/>
              </a:rPr>
              <a:t>National Institute of </a:t>
            </a:r>
            <a:r>
              <a:rPr sz="1800" b="1" i="1" spc="-10" dirty="0">
                <a:latin typeface="Calibri"/>
                <a:cs typeface="Calibri"/>
              </a:rPr>
              <a:t>Mental </a:t>
            </a:r>
            <a:r>
              <a:rPr sz="1800" b="1" i="1" dirty="0">
                <a:latin typeface="Calibri"/>
                <a:cs typeface="Calibri"/>
              </a:rPr>
              <a:t>Health and </a:t>
            </a:r>
            <a:r>
              <a:rPr sz="1800" b="1" i="1" spc="-5" dirty="0">
                <a:latin typeface="Calibri"/>
                <a:cs typeface="Calibri"/>
              </a:rPr>
              <a:t>Neuro Sciences </a:t>
            </a:r>
            <a:r>
              <a:rPr sz="1800" b="1" i="1" dirty="0">
                <a:latin typeface="Calibri"/>
                <a:cs typeface="Calibri"/>
              </a:rPr>
              <a:t>(NIMHANS), Bangalore –  </a:t>
            </a:r>
            <a:r>
              <a:rPr sz="1800" b="1" i="1" spc="-5" dirty="0">
                <a:latin typeface="Calibri"/>
                <a:cs typeface="Calibri"/>
              </a:rPr>
              <a:t>1975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baseline="25462" dirty="0">
                <a:latin typeface="Calibri"/>
                <a:cs typeface="Calibri"/>
              </a:rPr>
              <a:t>6</a:t>
            </a:r>
            <a:endParaRPr sz="1800" baseline="25462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2600">
              <a:latin typeface="Times New Roman"/>
              <a:cs typeface="Times New Roman"/>
            </a:endParaRPr>
          </a:p>
          <a:p>
            <a:pPr marL="189865" indent="-177165">
              <a:lnSpc>
                <a:spcPct val="100000"/>
              </a:lnSpc>
              <a:buSzPct val="94444"/>
              <a:buAutoNum type="arabicPeriod"/>
              <a:tabLst>
                <a:tab pos="190500" algn="l"/>
              </a:tabLst>
            </a:pPr>
            <a:r>
              <a:rPr sz="1800" b="1" i="1" spc="-20" dirty="0">
                <a:latin typeface="Calibri"/>
                <a:cs typeface="Calibri"/>
              </a:rPr>
              <a:t>World</a:t>
            </a:r>
            <a:r>
              <a:rPr sz="1800" b="1" i="1" spc="5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Health</a:t>
            </a:r>
            <a:r>
              <a:rPr sz="1800" b="1" i="1" spc="7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Organization</a:t>
            </a:r>
            <a:r>
              <a:rPr sz="1800" b="1" i="1" spc="6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(WHO)</a:t>
            </a:r>
            <a:r>
              <a:rPr sz="1800" b="1" i="1" spc="6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Multi-country</a:t>
            </a:r>
            <a:r>
              <a:rPr sz="1800" b="1" i="1" spc="6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project:</a:t>
            </a:r>
            <a:r>
              <a:rPr sz="1800" b="1" i="1" spc="7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“Strategies</a:t>
            </a:r>
            <a:r>
              <a:rPr sz="1800" b="1" i="1" spc="7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for</a:t>
            </a:r>
            <a:r>
              <a:rPr sz="1800" b="1" i="1" spc="6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extending</a:t>
            </a:r>
            <a:endParaRPr sz="18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mental </a:t>
            </a:r>
            <a:r>
              <a:rPr sz="1800" b="1" i="1" spc="-5" dirty="0">
                <a:latin typeface="Calibri"/>
                <a:cs typeface="Calibri"/>
              </a:rPr>
              <a:t>health services </a:t>
            </a:r>
            <a:r>
              <a:rPr sz="1800" b="1" i="1" spc="-10" dirty="0">
                <a:latin typeface="Calibri"/>
                <a:cs typeface="Calibri"/>
              </a:rPr>
              <a:t>into </a:t>
            </a:r>
            <a:r>
              <a:rPr sz="1800" b="1" i="1" dirty="0">
                <a:latin typeface="Calibri"/>
                <a:cs typeface="Calibri"/>
              </a:rPr>
              <a:t>the community”</a:t>
            </a:r>
            <a:r>
              <a:rPr sz="1800" b="1" i="1" spc="5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(1976-1981)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266065" marR="5080" indent="-266065">
              <a:lnSpc>
                <a:spcPct val="100000"/>
              </a:lnSpc>
              <a:buAutoNum type="arabicPeriod" startAt="4"/>
              <a:tabLst>
                <a:tab pos="266065" algn="l"/>
              </a:tabLst>
            </a:pPr>
            <a:r>
              <a:rPr sz="1800" b="1" i="1" spc="-5" dirty="0">
                <a:latin typeface="Calibri"/>
                <a:cs typeface="Calibri"/>
              </a:rPr>
              <a:t>The “Declaration of </a:t>
            </a:r>
            <a:r>
              <a:rPr sz="1800" b="1" i="1" dirty="0">
                <a:latin typeface="Calibri"/>
                <a:cs typeface="Calibri"/>
              </a:rPr>
              <a:t>Alma </a:t>
            </a:r>
            <a:r>
              <a:rPr sz="1800" b="1" i="1" spc="-20" dirty="0">
                <a:latin typeface="Calibri"/>
                <a:cs typeface="Calibri"/>
              </a:rPr>
              <a:t>Ata”- </a:t>
            </a:r>
            <a:r>
              <a:rPr sz="1800" b="1" i="1" spc="-15" dirty="0">
                <a:latin typeface="Calibri"/>
                <a:cs typeface="Calibri"/>
              </a:rPr>
              <a:t>to </a:t>
            </a:r>
            <a:r>
              <a:rPr sz="1800" b="1" i="1" spc="-5" dirty="0">
                <a:latin typeface="Calibri"/>
                <a:cs typeface="Calibri"/>
              </a:rPr>
              <a:t>achieve </a:t>
            </a:r>
            <a:r>
              <a:rPr sz="1800" b="1" i="1" dirty="0">
                <a:latin typeface="Calibri"/>
                <a:cs typeface="Calibri"/>
              </a:rPr>
              <a:t>“Health </a:t>
            </a:r>
            <a:r>
              <a:rPr sz="1800" b="1" i="1" spc="-10" dirty="0">
                <a:latin typeface="Calibri"/>
                <a:cs typeface="Calibri"/>
              </a:rPr>
              <a:t>for </a:t>
            </a:r>
            <a:r>
              <a:rPr sz="1800" b="1" i="1" dirty="0">
                <a:latin typeface="Calibri"/>
                <a:cs typeface="Calibri"/>
              </a:rPr>
              <a:t>All </a:t>
            </a:r>
            <a:r>
              <a:rPr sz="1800" b="1" i="1" spc="-10" dirty="0">
                <a:latin typeface="Calibri"/>
                <a:cs typeface="Calibri"/>
              </a:rPr>
              <a:t>by </a:t>
            </a:r>
            <a:r>
              <a:rPr sz="1800" b="1" i="1" spc="-5" dirty="0">
                <a:latin typeface="Calibri"/>
                <a:cs typeface="Calibri"/>
              </a:rPr>
              <a:t>2000” </a:t>
            </a:r>
            <a:r>
              <a:rPr sz="1800" b="1" i="1" spc="-10" dirty="0">
                <a:latin typeface="Calibri"/>
                <a:cs typeface="Calibri"/>
              </a:rPr>
              <a:t>by </a:t>
            </a:r>
            <a:r>
              <a:rPr sz="1800" b="1" i="1" spc="-5" dirty="0">
                <a:latin typeface="Calibri"/>
                <a:cs typeface="Calibri"/>
              </a:rPr>
              <a:t>universal  </a:t>
            </a:r>
            <a:r>
              <a:rPr sz="1800" b="1" i="1" dirty="0">
                <a:latin typeface="Calibri"/>
                <a:cs typeface="Calibri"/>
              </a:rPr>
              <a:t>provision </a:t>
            </a:r>
            <a:r>
              <a:rPr sz="1800" b="1" i="1" spc="-5" dirty="0">
                <a:latin typeface="Calibri"/>
                <a:cs typeface="Calibri"/>
              </a:rPr>
              <a:t>of </a:t>
            </a:r>
            <a:r>
              <a:rPr sz="1800" b="1" i="1" dirty="0">
                <a:latin typeface="Calibri"/>
                <a:cs typeface="Calibri"/>
              </a:rPr>
              <a:t>primary </a:t>
            </a:r>
            <a:r>
              <a:rPr sz="1800" b="1" i="1" spc="-5" dirty="0">
                <a:latin typeface="Calibri"/>
                <a:cs typeface="Calibri"/>
              </a:rPr>
              <a:t>health care</a:t>
            </a:r>
            <a:r>
              <a:rPr sz="1800" b="1" i="1" spc="4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(1978)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 startAt="4"/>
            </a:pPr>
            <a:endParaRPr sz="2600">
              <a:latin typeface="Times New Roman"/>
              <a:cs typeface="Times New Roman"/>
            </a:endParaRPr>
          </a:p>
          <a:p>
            <a:pPr marL="287020" marR="6350" indent="-274320">
              <a:lnSpc>
                <a:spcPct val="100000"/>
              </a:lnSpc>
              <a:buAutoNum type="arabicPeriod" startAt="4"/>
              <a:tabLst>
                <a:tab pos="294640" algn="l"/>
              </a:tabLst>
            </a:pPr>
            <a:r>
              <a:rPr sz="1800" b="1" i="1" dirty="0">
                <a:latin typeface="Calibri"/>
                <a:cs typeface="Calibri"/>
              </a:rPr>
              <a:t>Indian </a:t>
            </a:r>
            <a:r>
              <a:rPr sz="1800" b="1" i="1" spc="-5" dirty="0">
                <a:latin typeface="Calibri"/>
                <a:cs typeface="Calibri"/>
              </a:rPr>
              <a:t>Council of Medical Research </a:t>
            </a:r>
            <a:r>
              <a:rPr sz="1800" b="1" i="1" dirty="0">
                <a:latin typeface="Calibri"/>
                <a:cs typeface="Calibri"/>
              </a:rPr>
              <a:t>– </a:t>
            </a:r>
            <a:r>
              <a:rPr sz="1800" b="1" i="1" spc="-5" dirty="0">
                <a:latin typeface="Calibri"/>
                <a:cs typeface="Calibri"/>
              </a:rPr>
              <a:t>Department </a:t>
            </a:r>
            <a:r>
              <a:rPr sz="1800" b="1" i="1" spc="5" dirty="0">
                <a:latin typeface="Calibri"/>
                <a:cs typeface="Calibri"/>
              </a:rPr>
              <a:t>of </a:t>
            </a:r>
            <a:r>
              <a:rPr sz="1800" b="1" i="1" spc="-5" dirty="0">
                <a:latin typeface="Calibri"/>
                <a:cs typeface="Calibri"/>
              </a:rPr>
              <a:t>Science </a:t>
            </a:r>
            <a:r>
              <a:rPr sz="1800" b="1" i="1" dirty="0">
                <a:latin typeface="Calibri"/>
                <a:cs typeface="Calibri"/>
              </a:rPr>
              <a:t>and </a:t>
            </a:r>
            <a:r>
              <a:rPr sz="1800" b="1" i="1" spc="-20" dirty="0">
                <a:latin typeface="Calibri"/>
                <a:cs typeface="Calibri"/>
              </a:rPr>
              <a:t>Technology  </a:t>
            </a:r>
            <a:r>
              <a:rPr sz="1800" b="1" i="1" spc="-5" dirty="0">
                <a:latin typeface="Calibri"/>
                <a:cs typeface="Calibri"/>
              </a:rPr>
              <a:t>(ICMR-DST) </a:t>
            </a:r>
            <a:r>
              <a:rPr sz="1800" b="1" i="1" dirty="0">
                <a:latin typeface="Calibri"/>
                <a:cs typeface="Calibri"/>
              </a:rPr>
              <a:t>Collaborative project </a:t>
            </a:r>
            <a:r>
              <a:rPr sz="1800" b="1" i="1" spc="-5" dirty="0">
                <a:latin typeface="Calibri"/>
                <a:cs typeface="Calibri"/>
              </a:rPr>
              <a:t>on ‘Severe </a:t>
            </a:r>
            <a:r>
              <a:rPr sz="1800" b="1" i="1" spc="-10" dirty="0">
                <a:latin typeface="Calibri"/>
                <a:cs typeface="Calibri"/>
              </a:rPr>
              <a:t>Mental</a:t>
            </a:r>
            <a:r>
              <a:rPr sz="1800" b="1" i="1" spc="35" dirty="0">
                <a:latin typeface="Calibri"/>
                <a:cs typeface="Calibri"/>
              </a:rPr>
              <a:t> </a:t>
            </a:r>
            <a:r>
              <a:rPr sz="1800" b="1" i="1" spc="5" dirty="0">
                <a:latin typeface="Calibri"/>
                <a:cs typeface="Calibri"/>
              </a:rPr>
              <a:t>Morbidity’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3768</Words>
  <Application>Microsoft Office PowerPoint</Application>
  <PresentationFormat>On-screen Show (4:3)</PresentationFormat>
  <Paragraphs>486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National Mental Health  Programme (NMHP)</vt:lpstr>
      <vt:lpstr>Slide 2</vt:lpstr>
      <vt:lpstr>Slide 3</vt:lpstr>
      <vt:lpstr>National Mental Health Programme  (NMHP)—The Beginning</vt:lpstr>
      <vt:lpstr>Introduction:</vt:lpstr>
      <vt:lpstr>Era of Mental Hospitals</vt:lpstr>
      <vt:lpstr>Mental Hospitals</vt:lpstr>
      <vt:lpstr>Integration: 1975-1982</vt:lpstr>
      <vt:lpstr>Slide 9</vt:lpstr>
      <vt:lpstr>The organization of mental health services in developing countries” – a set of recommendations by  an expert committee of the WHO</vt:lpstr>
      <vt:lpstr>Starting of a specially designated “Community Mental  Health Unit” at (NIMHANS), Bangalore – 1975</vt:lpstr>
      <vt:lpstr>WHO Multi-country project: “Strategies for extending  mental health services into the community” (1976-1981)</vt:lpstr>
      <vt:lpstr>Indian Council  of Medical Research – Department of  Science  and Technology  (ICMR-DST)  Collaborative</vt:lpstr>
      <vt:lpstr>Slide 14</vt:lpstr>
      <vt:lpstr>Aims</vt:lpstr>
      <vt:lpstr>Objectives</vt:lpstr>
      <vt:lpstr>Objectives</vt:lpstr>
      <vt:lpstr>Strategies</vt:lpstr>
      <vt:lpstr>Specific Approaches</vt:lpstr>
      <vt:lpstr>Goals of NMHP</vt:lpstr>
      <vt:lpstr>Goals of NMHP</vt:lpstr>
      <vt:lpstr>Goals of NMHP</vt:lpstr>
      <vt:lpstr>Goals of NMHP</vt:lpstr>
      <vt:lpstr>Goals of NMHP</vt:lpstr>
      <vt:lpstr>Strengths:</vt:lpstr>
      <vt:lpstr>Achievements in Initial Years:</vt:lpstr>
      <vt:lpstr>What happened after 1982</vt:lpstr>
      <vt:lpstr>Barriers to the Implementation of  NMHP</vt:lpstr>
      <vt:lpstr>Weaknesses</vt:lpstr>
      <vt:lpstr>1982-1990 – Development of the pilot district  mental health programme at Bellary district in  Karnataka</vt:lpstr>
      <vt:lpstr>Slide 31</vt:lpstr>
      <vt:lpstr>Slide 32</vt:lpstr>
      <vt:lpstr>Slide 33</vt:lpstr>
      <vt:lpstr>Slide 34</vt:lpstr>
      <vt:lpstr>DMHP Objectives:</vt:lpstr>
      <vt:lpstr>Components of DMHP</vt:lpstr>
      <vt:lpstr>DMHP—Key Features</vt:lpstr>
      <vt:lpstr>The DMHP Provide valuable data &amp; experience  at the level of community to the state &amp; centre  for future planning &amp; improvement in service  &amp; research.</vt:lpstr>
      <vt:lpstr>Slide 39</vt:lpstr>
      <vt:lpstr>Slide 40</vt:lpstr>
      <vt:lpstr>Slide 41</vt:lpstr>
      <vt:lpstr>The top down-bottom up approach</vt:lpstr>
      <vt:lpstr>2002 to 2007 - X Five Year Plan period</vt:lpstr>
      <vt:lpstr>Modernization of State Run Mental Hospitals</vt:lpstr>
      <vt:lpstr>Up gradation of Psychiatric Wings of Medical  Colleges/General Hospitals</vt:lpstr>
      <vt:lpstr>IEC Activities</vt:lpstr>
      <vt:lpstr>2007 onwards - IX Five Year Plan, The current phase</vt:lpstr>
      <vt:lpstr>manpower Development Scheme</vt:lpstr>
      <vt:lpstr>A. Centres of Excellence (Scheme A)</vt:lpstr>
      <vt:lpstr>B. Setting Up/ Strengthening PG Training Departments  of Mental Health Specialities (Scheme B)</vt:lpstr>
      <vt:lpstr>Slide 51</vt:lpstr>
      <vt:lpstr>School mental health program</vt:lpstr>
      <vt:lpstr>Aims of the SMHP</vt:lpstr>
      <vt:lpstr>Slide 54</vt:lpstr>
      <vt:lpstr>Slide 55</vt:lpstr>
      <vt:lpstr>Involvement of ICDS system in NMHP</vt:lpstr>
      <vt:lpstr>Role of NGO in NMHP</vt:lpstr>
      <vt:lpstr>Slide 58</vt:lpstr>
      <vt:lpstr>Critical Analysis :  Results:</vt:lpstr>
      <vt:lpstr>Legislations supporting  Mental Health</vt:lpstr>
      <vt:lpstr>Appraisal of the existing situation</vt:lpstr>
      <vt:lpstr>Is the main approach of the NMHP namely integration of  mental health with primary care still the right approach?</vt:lpstr>
      <vt:lpstr>How effective is the implementation of NMHP?</vt:lpstr>
      <vt:lpstr>Slide 64</vt:lpstr>
      <vt:lpstr>Has there been any independent evaluation of the DMHP?</vt:lpstr>
      <vt:lpstr>Slide 66</vt:lpstr>
      <vt:lpstr>Revised Goals for the  Mental Health Programme</vt:lpstr>
      <vt:lpstr>Revised Goals for the  Mental Health Programme</vt:lpstr>
      <vt:lpstr>Priorities for future</vt:lpstr>
      <vt:lpstr>Priorities for future</vt:lpstr>
      <vt:lpstr>Priorities for future</vt:lpstr>
      <vt:lpstr>Priorities for future</vt:lpstr>
      <vt:lpstr>Priorities for future</vt:lpstr>
      <vt:lpstr>Priorities for future</vt:lpstr>
      <vt:lpstr>Reference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Mental Health  Programme (NMHP)</dc:title>
  <cp:lastModifiedBy>pc</cp:lastModifiedBy>
  <cp:revision>1</cp:revision>
  <dcterms:created xsi:type="dcterms:W3CDTF">2019-08-25T15:50:03Z</dcterms:created>
  <dcterms:modified xsi:type="dcterms:W3CDTF">2019-08-30T01:11:50Z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2019-08-25T00:00:00Z</vt:filetime>
  </property>
</Properties>
</file>